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72" r:id="rId1"/>
    <p:sldMasterId id="2147483695" r:id="rId2"/>
    <p:sldMasterId id="2147483754" r:id="rId3"/>
    <p:sldMasterId id="2147483765" r:id="rId4"/>
  </p:sldMasterIdLst>
  <p:notesMasterIdLst>
    <p:notesMasterId r:id="rId22"/>
  </p:notesMasterIdLst>
  <p:sldIdLst>
    <p:sldId id="332" r:id="rId5"/>
    <p:sldId id="2399" r:id="rId6"/>
    <p:sldId id="2400" r:id="rId7"/>
    <p:sldId id="2402" r:id="rId8"/>
    <p:sldId id="2403" r:id="rId9"/>
    <p:sldId id="3886" r:id="rId10"/>
    <p:sldId id="3880" r:id="rId11"/>
    <p:sldId id="3883" r:id="rId12"/>
    <p:sldId id="2360" r:id="rId13"/>
    <p:sldId id="3892" r:id="rId14"/>
    <p:sldId id="2377" r:id="rId15"/>
    <p:sldId id="3887" r:id="rId16"/>
    <p:sldId id="3889" r:id="rId17"/>
    <p:sldId id="3888" r:id="rId18"/>
    <p:sldId id="3890" r:id="rId19"/>
    <p:sldId id="3891" r:id="rId20"/>
    <p:sldId id="2396" r:id="rId21"/>
  </p:sldIdLst>
  <p:sldSz cx="12192000" cy="6858000"/>
  <p:notesSz cx="6858000" cy="10059988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Calibri Light" panose="020F0302020204030204" pitchFamily="34" charset="0"/>
      <p:regular r:id="rId27"/>
      <p:italic r:id="rId28"/>
    </p:embeddedFont>
    <p:embeddedFont>
      <p:font typeface="Microsoft Tai Le" panose="020B0502040204020203" pitchFamily="34" charset="0"/>
      <p:regular r:id="rId29"/>
      <p:bold r:id="rId30"/>
    </p:embeddedFont>
    <p:embeddedFont>
      <p:font typeface="Montserrat" panose="00000500000000000000" pitchFamily="2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Agri-GRADE" id="{545C3B53-212C-495A-A1AC-D756F7D2FF95}">
          <p14:sldIdLst>
            <p14:sldId id="332"/>
            <p14:sldId id="2399"/>
            <p14:sldId id="2400"/>
            <p14:sldId id="2402"/>
            <p14:sldId id="2403"/>
            <p14:sldId id="3886"/>
            <p14:sldId id="3880"/>
            <p14:sldId id="3883"/>
            <p14:sldId id="2360"/>
            <p14:sldId id="3892"/>
            <p14:sldId id="2377"/>
            <p14:sldId id="3887"/>
            <p14:sldId id="3889"/>
            <p14:sldId id="3888"/>
            <p14:sldId id="3890"/>
            <p14:sldId id="3891"/>
            <p14:sldId id="239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36">
          <p15:clr>
            <a:srgbClr val="A4A3A4"/>
          </p15:clr>
        </p15:guide>
        <p15:guide id="2" orient="horz" pos="120">
          <p15:clr>
            <a:srgbClr val="A4A3A4"/>
          </p15:clr>
        </p15:guide>
        <p15:guide id="3" pos="7015" userDrawn="1">
          <p15:clr>
            <a:srgbClr val="A4A3A4"/>
          </p15:clr>
        </p15:guide>
        <p15:guide id="4" pos="302" userDrawn="1">
          <p15:clr>
            <a:srgbClr val="A4A3A4"/>
          </p15:clr>
        </p15:guide>
        <p15:guide id="5" orient="horz" pos="890" userDrawn="1">
          <p15:clr>
            <a:srgbClr val="A4A3A4"/>
          </p15:clr>
        </p15:guide>
        <p15:guide id="6" orient="horz" pos="3997" userDrawn="1">
          <p15:clr>
            <a:srgbClr val="A4A3A4"/>
          </p15:clr>
        </p15:guide>
        <p15:guide id="7" pos="574" userDrawn="1">
          <p15:clr>
            <a:srgbClr val="A4A3A4"/>
          </p15:clr>
        </p15:guide>
        <p15:guide id="8" orient="horz" pos="3453" userDrawn="1">
          <p15:clr>
            <a:srgbClr val="A4A3A4"/>
          </p15:clr>
        </p15:guide>
        <p15:guide id="9" orient="horz" pos="2024" userDrawn="1">
          <p15:clr>
            <a:srgbClr val="A4A3A4"/>
          </p15:clr>
        </p15:guide>
        <p15:guide id="10" orient="horz" pos="232">
          <p15:clr>
            <a:srgbClr val="A4A3A4"/>
          </p15:clr>
        </p15:guide>
        <p15:guide id="11" orient="horz">
          <p15:clr>
            <a:srgbClr val="A4A3A4"/>
          </p15:clr>
        </p15:guide>
        <p15:guide id="12" orient="horz" pos="2863" userDrawn="1">
          <p15:clr>
            <a:srgbClr val="A4A3A4"/>
          </p15:clr>
        </p15:guide>
        <p15:guide id="13" orient="horz" pos="2636" userDrawn="1">
          <p15:clr>
            <a:srgbClr val="A4A3A4"/>
          </p15:clr>
        </p15:guide>
        <p15:guide id="14" orient="horz" pos="1616" userDrawn="1">
          <p15:clr>
            <a:srgbClr val="A4A3A4"/>
          </p15:clr>
        </p15:guide>
        <p15:guide id="15" orient="horz" pos="2523" userDrawn="1">
          <p15:clr>
            <a:srgbClr val="A4A3A4"/>
          </p15:clr>
        </p15:guide>
        <p15:guide id="16" orient="horz" pos="1162" userDrawn="1">
          <p15:clr>
            <a:srgbClr val="A4A3A4"/>
          </p15:clr>
        </p15:guide>
        <p15:guide id="17" orient="horz" pos="3748" userDrawn="1">
          <p15:clr>
            <a:srgbClr val="A4A3A4"/>
          </p15:clr>
        </p15:guide>
        <p15:guide id="18" orient="horz" pos="4224" userDrawn="1">
          <p15:clr>
            <a:srgbClr val="A4A3A4"/>
          </p15:clr>
        </p15:guide>
        <p15:guide id="19" pos="7446" userDrawn="1">
          <p15:clr>
            <a:srgbClr val="A4A3A4"/>
          </p15:clr>
        </p15:guide>
        <p15:guide id="20" pos="5700" userDrawn="1">
          <p15:clr>
            <a:srgbClr val="A4A3A4"/>
          </p15:clr>
        </p15:guide>
        <p15:guide id="21" pos="43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C3C32CB-C4CE-850E-DB71-FB55088227F8}" name="Xoe Juliani" initials="XJ" userId="Xoe Juliani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ucas Simons" initials="" lastIdx="1" clrIdx="0"/>
  <p:cmAuthor id="1" name="Simone Pourier" initials="" lastIdx="1" clrIdx="1"/>
  <p:cmAuthor id="2" name="Joost Gorter" initials="JG" lastIdx="25" clrIdx="2">
    <p:extLst>
      <p:ext uri="{19B8F6BF-5375-455C-9EA6-DF929625EA0E}">
        <p15:presenceInfo xmlns:p15="http://schemas.microsoft.com/office/powerpoint/2012/main" userId="f42d7a90f40af929" providerId="Windows Live"/>
      </p:ext>
    </p:extLst>
  </p:cmAuthor>
  <p:cmAuthor id="3" name="Simone Pourier" initials="SP" lastIdx="1" clrIdx="3"/>
  <p:cmAuthor id="4" name="Marise Blom" initials="S" lastIdx="2" clrIdx="4">
    <p:extLst>
      <p:ext uri="{19B8F6BF-5375-455C-9EA6-DF929625EA0E}">
        <p15:presenceInfo xmlns:p15="http://schemas.microsoft.com/office/powerpoint/2012/main" userId="Marise Blo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EAF8"/>
    <a:srgbClr val="F3F9BD"/>
    <a:srgbClr val="5CA357"/>
    <a:srgbClr val="209AB2"/>
    <a:srgbClr val="2868B6"/>
    <a:srgbClr val="FFEDB3"/>
    <a:srgbClr val="BEC579"/>
    <a:srgbClr val="BAC777"/>
    <a:srgbClr val="94A444"/>
    <a:srgbClr val="AF6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44EAC1-3610-4924-B142-B4069899AA8E}" v="2" dt="2023-06-21T22:51:36.468"/>
    <p1510:client id="{9CD0B4B3-A5C6-448F-8CA4-820911ED8B98}" v="38" dt="2023-06-21T05:37:49.687"/>
  </p1510:revLst>
</p1510:revInfo>
</file>

<file path=ppt/tableStyles.xml><?xml version="1.0" encoding="utf-8"?>
<a:tblStyleLst xmlns:a="http://schemas.openxmlformats.org/drawingml/2006/main" def="{5D9B4ACC-C8EB-457E-9735-DFAF9629B1C6}">
  <a:tblStyle styleId="{5D9B4ACC-C8EB-457E-9735-DFAF9629B1C6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7E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7E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 i="off"/>
      <a:tcStyle>
        <a:tcBdr>
          <a:top>
            <a:ln w="508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 b="on" i="off">
        <a:font>
          <a:latin typeface="Calibri"/>
          <a:ea typeface="Calibri"/>
          <a:cs typeface="Calibri"/>
        </a:font>
        <a:schemeClr val="dk1"/>
      </a:tcTxStyle>
      <a:tcStyle>
        <a:tcBdr/>
      </a:tcStyle>
    </a:seCell>
    <a:swCell>
      <a:tcTxStyle b="on" i="off">
        <a:font>
          <a:latin typeface="Calibri"/>
          <a:ea typeface="Calibri"/>
          <a:cs typeface="Calibri"/>
        </a:font>
        <a:schemeClr val="dk1"/>
      </a:tcTxStyle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E142258-E581-435D-B4DC-18EC0A3AC7EB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F1F4"/>
          </a:solidFill>
        </a:fill>
      </a:tcStyle>
    </a:wholeTbl>
    <a:band1H>
      <a:tcTxStyle/>
      <a:tcStyle>
        <a:tcBdr/>
        <a:fill>
          <a:solidFill>
            <a:srgbClr val="CAE2E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E2E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C167EBF-7F00-4CD3-9F57-63174E2BCC44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BEA"/>
          </a:solidFill>
        </a:fill>
      </a:tcStyle>
    </a:wholeTbl>
    <a:band1H>
      <a:tcTxStyle/>
      <a:tcStyle>
        <a:tcBdr/>
        <a:fill>
          <a:solidFill>
            <a:srgbClr val="CAD5D2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5D2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4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076FB66-05BF-455B-BA9C-0C6644E6F287}" styleName="Table_3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3447" autoAdjust="0"/>
  </p:normalViewPr>
  <p:slideViewPr>
    <p:cSldViewPr snapToGrid="0">
      <p:cViewPr varScale="1">
        <p:scale>
          <a:sx n="75" d="100"/>
          <a:sy n="75" d="100"/>
        </p:scale>
        <p:origin x="965" y="43"/>
      </p:cViewPr>
      <p:guideLst>
        <p:guide orient="horz" pos="436"/>
        <p:guide orient="horz" pos="120"/>
        <p:guide pos="7015"/>
        <p:guide pos="302"/>
        <p:guide orient="horz" pos="890"/>
        <p:guide orient="horz" pos="3997"/>
        <p:guide pos="574"/>
        <p:guide orient="horz" pos="3453"/>
        <p:guide orient="horz" pos="2024"/>
        <p:guide orient="horz" pos="232"/>
        <p:guide orient="horz"/>
        <p:guide orient="horz" pos="2863"/>
        <p:guide orient="horz" pos="2636"/>
        <p:guide orient="horz" pos="1616"/>
        <p:guide orient="horz" pos="2523"/>
        <p:guide orient="horz" pos="1162"/>
        <p:guide orient="horz" pos="3748"/>
        <p:guide orient="horz" pos="4224"/>
        <p:guide pos="7446"/>
        <p:guide pos="5700"/>
        <p:guide pos="4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4.fntdata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font" Target="fonts/font12.fntdata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7.fntdata"/><Relationship Id="rId41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9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1"/>
            <a:ext cx="2971800" cy="504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25" tIns="46400" rIns="92825" bIns="464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1"/>
            <a:ext cx="2971800" cy="504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25" tIns="46400" rIns="92825" bIns="464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09575" y="1257300"/>
            <a:ext cx="6038850" cy="3397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841370"/>
            <a:ext cx="5486400" cy="3961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25" tIns="46400" rIns="92825" bIns="464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555244"/>
            <a:ext cx="2971800" cy="504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25" tIns="46400" rIns="92825" bIns="464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9555244"/>
            <a:ext cx="2971800" cy="504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25" tIns="46400" rIns="92825" bIns="464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60:notes"/>
          <p:cNvSpPr txBox="1">
            <a:spLocks noGrp="1"/>
          </p:cNvSpPr>
          <p:nvPr>
            <p:ph type="body" idx="1"/>
          </p:nvPr>
        </p:nvSpPr>
        <p:spPr>
          <a:xfrm>
            <a:off x="685800" y="4841370"/>
            <a:ext cx="5486400" cy="3961121"/>
          </a:xfrm>
          <a:prstGeom prst="rect">
            <a:avLst/>
          </a:prstGeom>
        </p:spPr>
        <p:txBody>
          <a:bodyPr spcFirstLastPara="1" wrap="square" lIns="92825" tIns="46400" rIns="92825" bIns="46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4" name="Google Shape;1084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57300"/>
            <a:ext cx="6038850" cy="3397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41593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1117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F15D4E-42DB-48F3-8920-901277F7FEA8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20441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Initial text for step 3: </a:t>
            </a:r>
          </a:p>
          <a:p>
            <a:pPr marL="538163" indent="-2746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More mature agribusinesses: reduces risk!</a:t>
            </a:r>
          </a:p>
          <a:p>
            <a:pPr marL="538163" indent="-2746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accent1"/>
                </a:solidFill>
              </a:rPr>
              <a:t>Re-assessment SCOPE Scores provide a track record and an indication of bankability (proxy credit rating)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14960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Initial text for step 3: </a:t>
            </a:r>
          </a:p>
          <a:p>
            <a:pPr marL="538163" indent="-2746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More mature agribusinesses: reduces risk!</a:t>
            </a:r>
          </a:p>
          <a:p>
            <a:pPr marL="538163" indent="-2746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accent1"/>
                </a:solidFill>
              </a:rPr>
              <a:t>Re-assessment SCOPE Scores provide a track record and an indication of bankability (proxy credit rating)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14840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57300"/>
            <a:ext cx="6038850" cy="3397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14:notes"/>
          <p:cNvSpPr txBox="1">
            <a:spLocks noGrp="1"/>
          </p:cNvSpPr>
          <p:nvPr>
            <p:ph type="body" idx="1"/>
          </p:nvPr>
        </p:nvSpPr>
        <p:spPr>
          <a:xfrm>
            <a:off x="685800" y="4841370"/>
            <a:ext cx="5486400" cy="3961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25" tIns="46400" rIns="92825" bIns="46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14:notes"/>
          <p:cNvSpPr txBox="1">
            <a:spLocks noGrp="1"/>
          </p:cNvSpPr>
          <p:nvPr>
            <p:ph type="sldNum" idx="12"/>
          </p:nvPr>
        </p:nvSpPr>
        <p:spPr>
          <a:xfrm>
            <a:off x="3884613" y="9555244"/>
            <a:ext cx="2971800" cy="504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25" tIns="46400" rIns="92825" bIns="464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24675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F15D4E-42DB-48F3-8920-901277F7FEA8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45774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F15D4E-42DB-48F3-8920-901277F7FEA8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20441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57300"/>
            <a:ext cx="6038850" cy="3397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14:notes"/>
          <p:cNvSpPr txBox="1">
            <a:spLocks noGrp="1"/>
          </p:cNvSpPr>
          <p:nvPr>
            <p:ph type="body" idx="1"/>
          </p:nvPr>
        </p:nvSpPr>
        <p:spPr>
          <a:xfrm>
            <a:off x="685800" y="4841370"/>
            <a:ext cx="5486400" cy="3961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25" tIns="46400" rIns="92825" bIns="46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14:notes"/>
          <p:cNvSpPr txBox="1">
            <a:spLocks noGrp="1"/>
          </p:cNvSpPr>
          <p:nvPr>
            <p:ph type="sldNum" idx="12"/>
          </p:nvPr>
        </p:nvSpPr>
        <p:spPr>
          <a:xfrm>
            <a:off x="3884613" y="9555244"/>
            <a:ext cx="2971800" cy="504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25" tIns="46400" rIns="92825" bIns="464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924511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57300"/>
            <a:ext cx="6038850" cy="3397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14:notes"/>
          <p:cNvSpPr txBox="1">
            <a:spLocks noGrp="1"/>
          </p:cNvSpPr>
          <p:nvPr>
            <p:ph type="body" idx="1"/>
          </p:nvPr>
        </p:nvSpPr>
        <p:spPr>
          <a:xfrm>
            <a:off x="685800" y="4841370"/>
            <a:ext cx="5486400" cy="3961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25" tIns="46400" rIns="92825" bIns="46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14:notes"/>
          <p:cNvSpPr txBox="1">
            <a:spLocks noGrp="1"/>
          </p:cNvSpPr>
          <p:nvPr>
            <p:ph type="sldNum" idx="12"/>
          </p:nvPr>
        </p:nvSpPr>
        <p:spPr>
          <a:xfrm>
            <a:off x="3884613" y="9555244"/>
            <a:ext cx="2971800" cy="504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25" tIns="46400" rIns="92825" bIns="464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65762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57300"/>
            <a:ext cx="6038850" cy="3397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14:notes"/>
          <p:cNvSpPr txBox="1">
            <a:spLocks noGrp="1"/>
          </p:cNvSpPr>
          <p:nvPr>
            <p:ph type="body" idx="1"/>
          </p:nvPr>
        </p:nvSpPr>
        <p:spPr>
          <a:xfrm>
            <a:off x="685800" y="4841370"/>
            <a:ext cx="5486400" cy="3961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25" tIns="46400" rIns="92825" bIns="46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14:notes"/>
          <p:cNvSpPr txBox="1">
            <a:spLocks noGrp="1"/>
          </p:cNvSpPr>
          <p:nvPr>
            <p:ph type="sldNum" idx="12"/>
          </p:nvPr>
        </p:nvSpPr>
        <p:spPr>
          <a:xfrm>
            <a:off x="3884613" y="9555244"/>
            <a:ext cx="2971800" cy="504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25" tIns="46400" rIns="92825" bIns="464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53925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57300"/>
            <a:ext cx="6038850" cy="3397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14:notes"/>
          <p:cNvSpPr txBox="1">
            <a:spLocks noGrp="1"/>
          </p:cNvSpPr>
          <p:nvPr>
            <p:ph type="body" idx="1"/>
          </p:nvPr>
        </p:nvSpPr>
        <p:spPr>
          <a:xfrm>
            <a:off x="685800" y="4841370"/>
            <a:ext cx="5486400" cy="3961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25" tIns="46400" rIns="92825" bIns="46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14:notes"/>
          <p:cNvSpPr txBox="1">
            <a:spLocks noGrp="1"/>
          </p:cNvSpPr>
          <p:nvPr>
            <p:ph type="sldNum" idx="12"/>
          </p:nvPr>
        </p:nvSpPr>
        <p:spPr>
          <a:xfrm>
            <a:off x="3884613" y="9555244"/>
            <a:ext cx="2971800" cy="504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25" tIns="46400" rIns="92825" bIns="464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76295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57300"/>
            <a:ext cx="6038850" cy="3397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14:notes"/>
          <p:cNvSpPr txBox="1">
            <a:spLocks noGrp="1"/>
          </p:cNvSpPr>
          <p:nvPr>
            <p:ph type="body" idx="1"/>
          </p:nvPr>
        </p:nvSpPr>
        <p:spPr>
          <a:xfrm>
            <a:off x="685800" y="4841370"/>
            <a:ext cx="5486400" cy="3961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25" tIns="46400" rIns="92825" bIns="46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14:notes"/>
          <p:cNvSpPr txBox="1">
            <a:spLocks noGrp="1"/>
          </p:cNvSpPr>
          <p:nvPr>
            <p:ph type="sldNum" idx="12"/>
          </p:nvPr>
        </p:nvSpPr>
        <p:spPr>
          <a:xfrm>
            <a:off x="3884613" y="9555244"/>
            <a:ext cx="2971800" cy="504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25" tIns="46400" rIns="92825" bIns="464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41355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60:notes"/>
          <p:cNvSpPr txBox="1">
            <a:spLocks noGrp="1"/>
          </p:cNvSpPr>
          <p:nvPr>
            <p:ph type="body" idx="1"/>
          </p:nvPr>
        </p:nvSpPr>
        <p:spPr>
          <a:xfrm>
            <a:off x="685800" y="4841370"/>
            <a:ext cx="5486400" cy="3961121"/>
          </a:xfrm>
          <a:prstGeom prst="rect">
            <a:avLst/>
          </a:prstGeom>
        </p:spPr>
        <p:txBody>
          <a:bodyPr spcFirstLastPara="1" wrap="square" lIns="92825" tIns="46400" rIns="92825" bIns="46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4" name="Google Shape;1084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57300"/>
            <a:ext cx="6038850" cy="3397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97468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Relationship Id="rId4" Type="http://schemas.openxmlformats.org/officeDocument/2006/relationships/image" Target="../media/image3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Relationship Id="rId4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3.xml"/><Relationship Id="rId4" Type="http://schemas.openxmlformats.org/officeDocument/2006/relationships/image" Target="../media/image3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4.xml"/><Relationship Id="rId4" Type="http://schemas.openxmlformats.org/officeDocument/2006/relationships/image" Target="../media/image3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5.xml"/><Relationship Id="rId4" Type="http://schemas.openxmlformats.org/officeDocument/2006/relationships/image" Target="../media/image3.emf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6.xml"/><Relationship Id="rId5" Type="http://schemas.openxmlformats.org/officeDocument/2006/relationships/image" Target="../media/image5.png"/><Relationship Id="rId4" Type="http://schemas.openxmlformats.org/officeDocument/2006/relationships/image" Target="../media/image3.emf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to 6" hidden="1">
            <a:extLst>
              <a:ext uri="{FF2B5EF4-FFF2-40B4-BE49-F238E27FC236}">
                <a16:creationId xmlns:a16="http://schemas.microsoft.com/office/drawing/2014/main" id="{04F163BF-1771-4F3E-8F34-78DDAAE52DC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7913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7" name="Objeto 6" hidden="1">
                        <a:extLst>
                          <a:ext uri="{FF2B5EF4-FFF2-40B4-BE49-F238E27FC236}">
                            <a16:creationId xmlns:a16="http://schemas.microsoft.com/office/drawing/2014/main" id="{04F163BF-1771-4F3E-8F34-78DDAAE52D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ángulo 5" hidden="1">
            <a:extLst>
              <a:ext uri="{FF2B5EF4-FFF2-40B4-BE49-F238E27FC236}">
                <a16:creationId xmlns:a16="http://schemas.microsoft.com/office/drawing/2014/main" id="{131A8D14-85C6-4471-8BCF-9C44D62B2F0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39884" y="4401110"/>
            <a:ext cx="6852079" cy="1007505"/>
          </a:xfrm>
        </p:spPr>
        <p:txBody>
          <a:bodyPr anchor="b">
            <a:normAutofit/>
          </a:bodyPr>
          <a:lstStyle>
            <a:lvl1pPr algn="ctr">
              <a:defRPr sz="24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39884" y="5408613"/>
            <a:ext cx="6852079" cy="864604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1"/>
          </p:nvPr>
        </p:nvSpPr>
        <p:spPr>
          <a:xfrm>
            <a:off x="9034263" y="6597650"/>
            <a:ext cx="2844800" cy="2603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166D4F-6228-49F9-B7D9-0546BA6E0F0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0" y="3"/>
            <a:ext cx="12192000" cy="4221163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974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72">
          <p15:clr>
            <a:srgbClr val="FBAE40"/>
          </p15:clr>
        </p15:guide>
        <p15:guide id="3" orient="horz" pos="3407">
          <p15:clr>
            <a:srgbClr val="FBAE40"/>
          </p15:clr>
        </p15:guide>
        <p15:guide id="5" orient="horz" pos="3952">
          <p15:clr>
            <a:srgbClr val="FBAE40"/>
          </p15:clr>
        </p15:guide>
        <p15:guide id="6" pos="7287">
          <p15:clr>
            <a:srgbClr val="FBAE40"/>
          </p15:clr>
        </p15:guide>
        <p15:guide id="7" orient="horz" pos="265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 hidden="1">
            <a:extLst>
              <a:ext uri="{FF2B5EF4-FFF2-40B4-BE49-F238E27FC236}">
                <a16:creationId xmlns:a16="http://schemas.microsoft.com/office/drawing/2014/main" id="{3968FD0D-4015-4529-8EDD-C605C12BA3B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622010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4" name="Objeto 3" hidden="1">
                        <a:extLst>
                          <a:ext uri="{FF2B5EF4-FFF2-40B4-BE49-F238E27FC236}">
                            <a16:creationId xmlns:a16="http://schemas.microsoft.com/office/drawing/2014/main" id="{3968FD0D-4015-4529-8EDD-C605C12BA3B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ángulo 2" hidden="1">
            <a:extLst>
              <a:ext uri="{FF2B5EF4-FFF2-40B4-BE49-F238E27FC236}">
                <a16:creationId xmlns:a16="http://schemas.microsoft.com/office/drawing/2014/main" id="{54AFE9DF-D133-46E5-8750-3252525C8607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Calibri" panose="020F0502020204030204" pitchFamily="34" charset="0"/>
              <a:sym typeface="Calibri Light" panose="020F030202020403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0038" y="260350"/>
            <a:ext cx="11591925" cy="865188"/>
          </a:xfrm>
          <a:prstGeom prst="rect">
            <a:avLst/>
          </a:prstGeom>
        </p:spPr>
        <p:txBody>
          <a:bodyPr anchor="t"/>
          <a:lstStyle>
            <a:lvl1pPr algn="l">
              <a:defRPr sz="2400">
                <a:solidFill>
                  <a:schemeClr val="tx2"/>
                </a:solidFill>
                <a:latin typeface="+mj-lt"/>
                <a:cs typeface="Calibri"/>
              </a:defRPr>
            </a:lvl1pPr>
          </a:lstStyle>
          <a:p>
            <a:r>
              <a:rPr lang="en-US" dirty="0"/>
              <a:t>Action </a:t>
            </a:r>
            <a:r>
              <a:rPr lang="nl-NL" dirty="0" err="1"/>
              <a:t>title</a:t>
            </a:r>
            <a:endParaRPr lang="en-US" dirty="0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1AAAD-EF1E-485F-855C-0391DFBF607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jdelijke aanduiding voor inhoud 2"/>
          <p:cNvSpPr>
            <a:spLocks noGrp="1"/>
          </p:cNvSpPr>
          <p:nvPr>
            <p:ph idx="12" hasCustomPrompt="1"/>
          </p:nvPr>
        </p:nvSpPr>
        <p:spPr>
          <a:xfrm>
            <a:off x="300037" y="1222659"/>
            <a:ext cx="1159192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GB" sz="1800" b="1" kern="1200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defRPr>
            </a:lvl1pPr>
            <a:lvl2pPr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2pPr>
            <a:lvl3pPr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5pPr>
          </a:lstStyle>
          <a:p>
            <a:pPr marL="182880" lvl="0" indent="-18288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927113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3">
          <p15:clr>
            <a:srgbClr val="FBAE40"/>
          </p15:clr>
        </p15:guide>
        <p15:guide id="2" pos="728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003">
          <p15:clr>
            <a:srgbClr val="FBAE40"/>
          </p15:clr>
        </p15:guide>
        <p15:guide id="5" orient="horz" pos="3997">
          <p15:clr>
            <a:srgbClr val="FBAE40"/>
          </p15:clr>
        </p15:guide>
        <p15:guide id="6" orient="horz" pos="16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 hidden="1">
            <a:extLst>
              <a:ext uri="{FF2B5EF4-FFF2-40B4-BE49-F238E27FC236}">
                <a16:creationId xmlns:a16="http://schemas.microsoft.com/office/drawing/2014/main" id="{3968FD0D-4015-4529-8EDD-C605C12BA3B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425536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4" name="Objeto 3" hidden="1">
                        <a:extLst>
                          <a:ext uri="{FF2B5EF4-FFF2-40B4-BE49-F238E27FC236}">
                            <a16:creationId xmlns:a16="http://schemas.microsoft.com/office/drawing/2014/main" id="{3968FD0D-4015-4529-8EDD-C605C12BA3B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ángulo 2" hidden="1">
            <a:extLst>
              <a:ext uri="{FF2B5EF4-FFF2-40B4-BE49-F238E27FC236}">
                <a16:creationId xmlns:a16="http://schemas.microsoft.com/office/drawing/2014/main" id="{54AFE9DF-D133-46E5-8750-3252525C8607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Calibri" panose="020F0502020204030204" pitchFamily="34" charset="0"/>
              <a:sym typeface="Calibri Light" panose="020F030202020403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95065" y="716244"/>
            <a:ext cx="11591925" cy="865188"/>
          </a:xfrm>
          <a:prstGeom prst="rect">
            <a:avLst/>
          </a:prstGeom>
        </p:spPr>
        <p:txBody>
          <a:bodyPr anchor="t"/>
          <a:lstStyle>
            <a:lvl1pPr algn="l">
              <a:defRPr sz="2400">
                <a:solidFill>
                  <a:schemeClr val="tx2"/>
                </a:solidFill>
                <a:latin typeface="+mj-lt"/>
                <a:cs typeface="Calibri"/>
              </a:defRPr>
            </a:lvl1pPr>
          </a:lstStyle>
          <a:p>
            <a:r>
              <a:rPr lang="en-US" dirty="0"/>
              <a:t>Action title</a:t>
            </a:r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1AAAD-EF1E-485F-855C-0391DFBF607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jdelijke aanduiding voor inhoud 2"/>
          <p:cNvSpPr>
            <a:spLocks noGrp="1"/>
          </p:cNvSpPr>
          <p:nvPr>
            <p:ph idx="12" hasCustomPrompt="1"/>
          </p:nvPr>
        </p:nvSpPr>
        <p:spPr>
          <a:xfrm>
            <a:off x="300037" y="260350"/>
            <a:ext cx="1159192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GB" sz="1800" b="1" kern="1200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defRPr>
            </a:lvl1pPr>
            <a:lvl2pPr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2pPr>
            <a:lvl3pPr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5pPr>
          </a:lstStyle>
          <a:p>
            <a:pPr marL="182880" lvl="0" indent="-18288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dirty="0"/>
              <a:t>Subtitle</a:t>
            </a:r>
          </a:p>
        </p:txBody>
      </p:sp>
      <p:sp>
        <p:nvSpPr>
          <p:cNvPr id="11" name="Tijdelijke aanduiding voor inhoud 2"/>
          <p:cNvSpPr>
            <a:spLocks noGrp="1"/>
          </p:cNvSpPr>
          <p:nvPr>
            <p:ph idx="1"/>
          </p:nvPr>
        </p:nvSpPr>
        <p:spPr>
          <a:xfrm>
            <a:off x="300040" y="1678552"/>
            <a:ext cx="11591926" cy="4666689"/>
          </a:xfrm>
          <a:prstGeom prst="rect">
            <a:avLst/>
          </a:prstGeom>
        </p:spPr>
        <p:txBody>
          <a:bodyPr/>
          <a:lstStyle>
            <a:lvl1pPr marL="115888" indent="-115888"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1pPr>
            <a:lvl2pPr marL="341313" indent="-166688"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2pPr>
            <a:lvl3pPr marL="457200" indent="-115888"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3pPr>
            <a:lvl4pPr marL="1417320" indent="0">
              <a:buNone/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62962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3">
          <p15:clr>
            <a:srgbClr val="FBAE40"/>
          </p15:clr>
        </p15:guide>
        <p15:guide id="2" pos="728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003">
          <p15:clr>
            <a:srgbClr val="FBAE40"/>
          </p15:clr>
        </p15:guide>
        <p15:guide id="5" orient="horz" pos="3997">
          <p15:clr>
            <a:srgbClr val="FBAE40"/>
          </p15:clr>
        </p15:guide>
        <p15:guide id="6" orient="horz" pos="16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9590D-2716-4E6B-A83C-16CFCED18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00" y="248918"/>
            <a:ext cx="11520000" cy="84908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9C83C3-FAF3-4A8C-9894-60BE64DB1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000" y="1267096"/>
            <a:ext cx="11520000" cy="449290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09267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9D75FC8-AE51-4E53-A996-9DD7F00C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FEF75B-3EB3-4EB2-B816-D4CA91A7EA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5E3221-8858-4699-8CD7-9254074A93A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548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BA4DA867-A136-4514-B371-814EC338FDB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98" imgH="499" progId="TCLayout.ActiveDocument.1">
                  <p:embed/>
                </p:oleObj>
              </mc:Choice>
              <mc:Fallback>
                <p:oleObj name="think-cell Slide" r:id="rId3" imgW="498" imgH="499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BA4DA867-A136-4514-B371-814EC338FDB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39883" y="4401108"/>
            <a:ext cx="6527701" cy="1007505"/>
          </a:xfrm>
        </p:spPr>
        <p:txBody>
          <a:bodyPr vert="horz" anchor="b">
            <a:normAutofit/>
          </a:bodyPr>
          <a:lstStyle>
            <a:lvl1pPr algn="ctr" rtl="0">
              <a:defRPr sz="2400" b="0"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nl-N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39883" y="5408613"/>
            <a:ext cx="6527701" cy="864604"/>
          </a:xfrm>
        </p:spPr>
        <p:txBody>
          <a:bodyPr>
            <a:normAutofit/>
          </a:bodyPr>
          <a:lstStyle>
            <a:lvl1pPr marL="0" indent="0" algn="ctr" rtl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subtitle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nl-NL" dirty="0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1"/>
          </p:nvPr>
        </p:nvSpPr>
        <p:spPr>
          <a:xfrm>
            <a:off x="8737600" y="6531768"/>
            <a:ext cx="2844800" cy="166688"/>
          </a:xfrm>
        </p:spPr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82166D4F-6228-49F9-B7D9-0546BA6E0F0C}" type="slidenum">
              <a:rPr lang="nl-NL" smtClean="0"/>
              <a:pPr>
                <a:defRPr/>
              </a:pPr>
              <a:t>‹#›</a:t>
            </a:fld>
            <a:endParaRPr lang="nl-NL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12192000" cy="422116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8960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72">
          <p15:clr>
            <a:srgbClr val="FBAE40"/>
          </p15:clr>
        </p15:guide>
        <p15:guide id="3" orient="horz" pos="3407">
          <p15:clr>
            <a:srgbClr val="FBAE40"/>
          </p15:clr>
        </p15:guide>
        <p15:guide id="5" orient="horz" pos="3952">
          <p15:clr>
            <a:srgbClr val="FBAE40"/>
          </p15:clr>
        </p15:guide>
        <p15:guide id="6" pos="7287">
          <p15:clr>
            <a:srgbClr val="FBAE40"/>
          </p15:clr>
        </p15:guide>
        <p15:guide id="7" orient="horz" pos="2659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F4141977-C93C-4C9A-80C2-91A634823EF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98" imgH="499" progId="TCLayout.ActiveDocument.1">
                  <p:embed/>
                </p:oleObj>
              </mc:Choice>
              <mc:Fallback>
                <p:oleObj name="think-cell Slide" r:id="rId3" imgW="498" imgH="499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F4141977-C93C-4C9A-80C2-91A634823EF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jdelijke aanduiding voor dianummer 5"/>
          <p:cNvSpPr>
            <a:spLocks noGrp="1"/>
          </p:cNvSpPr>
          <p:nvPr>
            <p:ph type="sldNum" sz="quarter" idx="11"/>
          </p:nvPr>
        </p:nvSpPr>
        <p:spPr>
          <a:xfrm>
            <a:off x="8737600" y="6531768"/>
            <a:ext cx="2844800" cy="166688"/>
          </a:xfrm>
        </p:spPr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82166D4F-6228-49F9-B7D9-0546BA6E0F0C}" type="slidenum">
              <a:rPr lang="nl-NL" smtClean="0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69327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87">
          <p15:clr>
            <a:srgbClr val="FBAE40"/>
          </p15:clr>
        </p15:guide>
        <p15:guide id="2" orient="horz" pos="16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9076104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1" name="Google Shape;21;p2" descr="A close up of text on a black backgroun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4084" y="6252127"/>
            <a:ext cx="445516" cy="4693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0187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BA4DA867-A136-4514-B371-814EC338FDB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98" imgH="499" progId="TCLayout.ActiveDocument.1">
                  <p:embed/>
                </p:oleObj>
              </mc:Choice>
              <mc:Fallback>
                <p:oleObj name="think-cell Slide" r:id="rId3" imgW="498" imgH="499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BA4DA867-A136-4514-B371-814EC338FDB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39883" y="4401108"/>
            <a:ext cx="6527701" cy="1007505"/>
          </a:xfrm>
        </p:spPr>
        <p:txBody>
          <a:bodyPr vert="horz" anchor="b">
            <a:normAutofit/>
          </a:bodyPr>
          <a:lstStyle>
            <a:lvl1pPr algn="ctr" rtl="0">
              <a:defRPr sz="2400" b="0"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nl-N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39883" y="5408613"/>
            <a:ext cx="6527701" cy="864604"/>
          </a:xfrm>
        </p:spPr>
        <p:txBody>
          <a:bodyPr>
            <a:normAutofit/>
          </a:bodyPr>
          <a:lstStyle>
            <a:lvl1pPr marL="0" indent="0" algn="ctr" rtl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subtitle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nl-NL" dirty="0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1"/>
          </p:nvPr>
        </p:nvSpPr>
        <p:spPr>
          <a:xfrm>
            <a:off x="8737600" y="6531768"/>
            <a:ext cx="2844800" cy="166688"/>
          </a:xfrm>
        </p:spPr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82166D4F-6228-49F9-B7D9-0546BA6E0F0C}" type="slidenum">
              <a:rPr lang="nl-NL" smtClean="0"/>
              <a:pPr>
                <a:defRPr/>
              </a:pPr>
              <a:t>‹#›</a:t>
            </a:fld>
            <a:endParaRPr lang="nl-NL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12192000" cy="422116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012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72">
          <p15:clr>
            <a:srgbClr val="FBAE40"/>
          </p15:clr>
        </p15:guide>
        <p15:guide id="3" orient="horz" pos="3407">
          <p15:clr>
            <a:srgbClr val="FBAE40"/>
          </p15:clr>
        </p15:guide>
        <p15:guide id="5" orient="horz" pos="3952">
          <p15:clr>
            <a:srgbClr val="FBAE40"/>
          </p15:clr>
        </p15:guide>
        <p15:guide id="6" pos="7287">
          <p15:clr>
            <a:srgbClr val="FBAE40"/>
          </p15:clr>
        </p15:guide>
        <p15:guide id="7" orient="horz" pos="265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D611352-194F-4EB5-8908-78044006D9F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98" imgH="499" progId="TCLayout.ActiveDocument.1">
                  <p:embed/>
                </p:oleObj>
              </mc:Choice>
              <mc:Fallback>
                <p:oleObj name="think-cell Slide" r:id="rId3" imgW="498" imgH="49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D611352-194F-4EB5-8908-78044006D9F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24417" y="260350"/>
            <a:ext cx="10943168" cy="865188"/>
          </a:xfrm>
          <a:prstGeom prst="rect">
            <a:avLst/>
          </a:prstGeom>
        </p:spPr>
        <p:txBody>
          <a:bodyPr vert="horz" anchor="t"/>
          <a:lstStyle>
            <a:lvl1pPr algn="l" rtl="0">
              <a:defRPr sz="2400">
                <a:solidFill>
                  <a:schemeClr val="tx2"/>
                </a:solidFill>
                <a:latin typeface="+mj-lt"/>
                <a:cs typeface="Calibri"/>
              </a:defRPr>
            </a:lvl1pPr>
          </a:lstStyle>
          <a:p>
            <a:r>
              <a:rPr lang="nl-NL" dirty="0"/>
              <a:t>Action </a:t>
            </a:r>
            <a:r>
              <a:rPr lang="nl-NL" dirty="0" err="1"/>
              <a:t>title</a:t>
            </a:r>
            <a:endParaRPr lang="nl-NL" dirty="0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3511AAAD-EF1E-485F-855C-0391DFBF607C}" type="slidenum">
              <a:rPr lang="nl-NL" smtClean="0"/>
              <a:pPr>
                <a:defRPr/>
              </a:pPr>
              <a:t>‹#›</a:t>
            </a:fld>
            <a:endParaRPr lang="nl-NL" dirty="0"/>
          </a:p>
        </p:txBody>
      </p:sp>
      <p:sp>
        <p:nvSpPr>
          <p:cNvPr id="8" name="Tijdelijke aanduiding voor inhoud 2"/>
          <p:cNvSpPr>
            <a:spLocks noGrp="1"/>
          </p:cNvSpPr>
          <p:nvPr>
            <p:ph idx="12" hasCustomPrompt="1"/>
          </p:nvPr>
        </p:nvSpPr>
        <p:spPr>
          <a:xfrm>
            <a:off x="624416" y="1222657"/>
            <a:ext cx="1094316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rtl="0">
              <a:buNone/>
              <a:defRPr lang="en-GB" sz="1800" b="1" kern="1200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defRPr>
            </a:lvl1pPr>
            <a:lvl2pPr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2pPr>
            <a:lvl3pPr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5pPr>
          </a:lstStyle>
          <a:p>
            <a:pPr marL="182880" lvl="0" indent="-18288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nl-NL" dirty="0" err="1"/>
              <a:t>Subtitle</a:t>
            </a:r>
            <a:endParaRPr lang="nl-NL" dirty="0"/>
          </a:p>
        </p:txBody>
      </p:sp>
      <p:sp>
        <p:nvSpPr>
          <p:cNvPr id="11" name="Tijdelijke aanduiding voor inhoud 2"/>
          <p:cNvSpPr>
            <a:spLocks noGrp="1"/>
          </p:cNvSpPr>
          <p:nvPr>
            <p:ph idx="1"/>
          </p:nvPr>
        </p:nvSpPr>
        <p:spPr>
          <a:xfrm>
            <a:off x="624417" y="1678550"/>
            <a:ext cx="10943169" cy="4666689"/>
          </a:xfrm>
          <a:prstGeom prst="rect">
            <a:avLst/>
          </a:prstGeom>
        </p:spPr>
        <p:txBody>
          <a:bodyPr/>
          <a:lstStyle>
            <a:lvl1pPr marL="115888" indent="-115888" rtl="0"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1pPr>
            <a:lvl2pPr marL="341313" indent="-166688" rtl="0"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2pPr>
            <a:lvl3pPr marL="457200" indent="-115888" rtl="0"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3pPr>
            <a:lvl4pPr marL="1417320" indent="0">
              <a:buNone/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5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styles</a:t>
            </a:r>
            <a:endParaRPr lang="nl-NL" dirty="0"/>
          </a:p>
          <a:p>
            <a:pPr lvl="1"/>
            <a:r>
              <a:rPr lang="nl-NL" dirty="0"/>
              <a:t>Second level</a:t>
            </a:r>
          </a:p>
          <a:p>
            <a:pPr lvl="2"/>
            <a:r>
              <a:rPr lang="nl-NL" dirty="0" err="1"/>
              <a:t>Third</a:t>
            </a:r>
            <a:r>
              <a:rPr lang="nl-NL" dirty="0"/>
              <a:t> level</a:t>
            </a:r>
          </a:p>
        </p:txBody>
      </p:sp>
    </p:spTree>
    <p:extLst>
      <p:ext uri="{BB962C8B-B14F-4D97-AF65-F5344CB8AC3E}">
        <p14:creationId xmlns:p14="http://schemas.microsoft.com/office/powerpoint/2010/main" val="8904072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3">
          <p15:clr>
            <a:srgbClr val="FBAE40"/>
          </p15:clr>
        </p15:guide>
        <p15:guide id="2" pos="728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003">
          <p15:clr>
            <a:srgbClr val="FBAE40"/>
          </p15:clr>
        </p15:guide>
        <p15:guide id="5" orient="horz" pos="3997">
          <p15:clr>
            <a:srgbClr val="FBAE40"/>
          </p15:clr>
        </p15:guide>
        <p15:guide id="6" orient="horz" pos="16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F4141977-C93C-4C9A-80C2-91A634823EF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98" imgH="499" progId="TCLayout.ActiveDocument.1">
                  <p:embed/>
                </p:oleObj>
              </mc:Choice>
              <mc:Fallback>
                <p:oleObj name="think-cell Slide" r:id="rId3" imgW="498" imgH="499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F4141977-C93C-4C9A-80C2-91A634823EF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jdelijke aanduiding voor dianummer 5"/>
          <p:cNvSpPr>
            <a:spLocks noGrp="1"/>
          </p:cNvSpPr>
          <p:nvPr>
            <p:ph type="sldNum" sz="quarter" idx="11"/>
          </p:nvPr>
        </p:nvSpPr>
        <p:spPr>
          <a:xfrm>
            <a:off x="8737600" y="6531768"/>
            <a:ext cx="2844800" cy="166688"/>
          </a:xfrm>
        </p:spPr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82166D4F-6228-49F9-B7D9-0546BA6E0F0C}" type="slidenum">
              <a:rPr lang="nl-NL" smtClean="0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844218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87">
          <p15:clr>
            <a:srgbClr val="FBAE40"/>
          </p15:clr>
        </p15:guide>
        <p15:guide id="2" orient="horz" pos="16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el en object">
  <p:cSld name="8_Titel en 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609600" y="222475"/>
            <a:ext cx="10972800" cy="850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9076104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9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9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9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9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9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9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9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9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9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body" idx="1"/>
          </p:nvPr>
        </p:nvSpPr>
        <p:spPr>
          <a:xfrm>
            <a:off x="609600" y="1253300"/>
            <a:ext cx="10972800" cy="469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30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21130"/>
              </a:buClr>
              <a:buSzPts val="1600"/>
              <a:buChar char="•"/>
              <a:defRPr sz="1600">
                <a:solidFill>
                  <a:srgbClr val="12113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30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21130"/>
              </a:buClr>
              <a:buSzPts val="1600"/>
              <a:buChar char="•"/>
              <a:defRPr sz="1600">
                <a:solidFill>
                  <a:srgbClr val="12113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30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21130"/>
              </a:buClr>
              <a:buSzPts val="1600"/>
              <a:buChar char="•"/>
              <a:defRPr sz="1600">
                <a:solidFill>
                  <a:srgbClr val="12113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30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21130"/>
              </a:buClr>
              <a:buSzPts val="1600"/>
              <a:buChar char="•"/>
              <a:defRPr sz="1600">
                <a:solidFill>
                  <a:srgbClr val="12113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2"/>
          </p:nvPr>
        </p:nvSpPr>
        <p:spPr>
          <a:xfrm>
            <a:off x="609600" y="1952836"/>
            <a:ext cx="10972800" cy="4173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0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21130"/>
              </a:buClr>
              <a:buSzPts val="1600"/>
              <a:buChar char="•"/>
              <a:defRPr sz="1600">
                <a:solidFill>
                  <a:srgbClr val="12113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30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21130"/>
              </a:buClr>
              <a:buSzPts val="1600"/>
              <a:buChar char="•"/>
              <a:defRPr sz="1600">
                <a:solidFill>
                  <a:srgbClr val="12113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30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21130"/>
              </a:buClr>
              <a:buSzPts val="1600"/>
              <a:buChar char="•"/>
              <a:defRPr sz="1600">
                <a:solidFill>
                  <a:srgbClr val="12113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30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21130"/>
              </a:buClr>
              <a:buSzPts val="1600"/>
              <a:buChar char="•"/>
              <a:defRPr sz="1600">
                <a:solidFill>
                  <a:srgbClr val="12113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30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21130"/>
              </a:buClr>
              <a:buSzPts val="1600"/>
              <a:buChar char="•"/>
              <a:defRPr sz="1600">
                <a:solidFill>
                  <a:srgbClr val="12113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90724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>
            <a:spLocks noGrp="1"/>
          </p:cNvSpPr>
          <p:nvPr>
            <p:ph type="title"/>
          </p:nvPr>
        </p:nvSpPr>
        <p:spPr>
          <a:xfrm>
            <a:off x="349136" y="365129"/>
            <a:ext cx="1145493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1"/>
          </p:nvPr>
        </p:nvSpPr>
        <p:spPr>
          <a:xfrm>
            <a:off x="349136" y="1825625"/>
            <a:ext cx="1145493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dt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ft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sldNum" idx="12"/>
          </p:nvPr>
        </p:nvSpPr>
        <p:spPr>
          <a:xfrm>
            <a:off x="9076104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Picture 1" descr="A picture containing text&#10;&#10;Description automatically generated">
            <a:extLst>
              <a:ext uri="{FF2B5EF4-FFF2-40B4-BE49-F238E27FC236}">
                <a16:creationId xmlns:a16="http://schemas.microsoft.com/office/drawing/2014/main" id="{67C7AB69-D722-283A-5EA4-7DAE31577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14585" y="185738"/>
            <a:ext cx="1018530" cy="68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2701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9076104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Picture 1" descr="A picture containing text&#10;&#10;Description automatically generated">
            <a:extLst>
              <a:ext uri="{FF2B5EF4-FFF2-40B4-BE49-F238E27FC236}">
                <a16:creationId xmlns:a16="http://schemas.microsoft.com/office/drawing/2014/main" id="{62BA59C9-EAD5-AFD1-101E-1056DC7E38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14585" y="185738"/>
            <a:ext cx="1018530" cy="68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1369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09600" y="222475"/>
            <a:ext cx="10972800" cy="85010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240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</a:defRPr>
            </a:lvl1pPr>
          </a:lstStyle>
          <a:p>
            <a:r>
              <a:rPr lang="en-US" noProof="0"/>
              <a:t>Action titel</a:t>
            </a:r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Microsoft Tai Le" panose="020B0502040204020203" pitchFamily="34" charset="0"/>
                <a:cs typeface="Microsoft Tai Le" panose="020B0502040204020203" pitchFamily="34" charset="0"/>
              </a:defRPr>
            </a:lvl1pPr>
          </a:lstStyle>
          <a:p>
            <a:pPr>
              <a:defRPr/>
            </a:pPr>
            <a:fld id="{3511AAAD-EF1E-485F-855C-0391DFBF607C}" type="slidenum">
              <a:rPr lang="en-US" noProof="0" smtClean="0"/>
              <a:pPr>
                <a:defRPr/>
              </a:pPr>
              <a:t>‹#›</a:t>
            </a:fld>
            <a:endParaRPr lang="en-US" noProof="0"/>
          </a:p>
        </p:txBody>
      </p:sp>
      <p:sp>
        <p:nvSpPr>
          <p:cNvPr id="8" name="Tijdelijke aanduiding voor inhoud 2"/>
          <p:cNvSpPr>
            <a:spLocks noGrp="1"/>
          </p:cNvSpPr>
          <p:nvPr>
            <p:ph idx="12"/>
          </p:nvPr>
        </p:nvSpPr>
        <p:spPr>
          <a:xfrm>
            <a:off x="609600" y="1253300"/>
            <a:ext cx="10972800" cy="4693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 b="1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</a:defRPr>
            </a:lvl1pPr>
            <a:lvl2pPr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2pPr>
            <a:lvl3pPr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5pPr>
          </a:lstStyle>
          <a:p>
            <a:pPr lvl="0"/>
            <a:endParaRPr lang="en-US" noProof="0"/>
          </a:p>
        </p:txBody>
      </p:sp>
      <p:sp>
        <p:nvSpPr>
          <p:cNvPr id="11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609600" y="1952836"/>
            <a:ext cx="10972800" cy="4173327"/>
          </a:xfrm>
          <a:prstGeom prst="rect">
            <a:avLst/>
          </a:prstGeom>
        </p:spPr>
        <p:txBody>
          <a:bodyPr/>
          <a:lstStyle>
            <a:lvl1pPr marL="115888" indent="-115888">
              <a:defRPr sz="1600">
                <a:solidFill>
                  <a:schemeClr val="tx2">
                    <a:lumMod val="50000"/>
                  </a:schemeClr>
                </a:solidFill>
                <a:latin typeface="Microsoft Tai Le" panose="020B0502040204020203" pitchFamily="34" charset="0"/>
                <a:cs typeface="Microsoft Tai Le" panose="020B0502040204020203" pitchFamily="34" charset="0"/>
              </a:defRPr>
            </a:lvl1pPr>
            <a:lvl2pPr marL="341313" indent="-166688">
              <a:defRPr sz="1600">
                <a:solidFill>
                  <a:schemeClr val="tx2">
                    <a:lumMod val="50000"/>
                  </a:schemeClr>
                </a:solidFill>
                <a:latin typeface="Microsoft Tai Le" panose="020B0502040204020203" pitchFamily="34" charset="0"/>
                <a:cs typeface="Microsoft Tai Le" panose="020B0502040204020203" pitchFamily="34" charset="0"/>
              </a:defRPr>
            </a:lvl2pPr>
            <a:lvl3pPr marL="457200" indent="-115888">
              <a:defRPr sz="1600">
                <a:solidFill>
                  <a:schemeClr val="tx2">
                    <a:lumMod val="50000"/>
                  </a:schemeClr>
                </a:solidFill>
                <a:latin typeface="Microsoft Tai Le" panose="020B0502040204020203" pitchFamily="34" charset="0"/>
                <a:cs typeface="Microsoft Tai Le" panose="020B0502040204020203" pitchFamily="34" charset="0"/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5pPr>
          </a:lstStyle>
          <a:p>
            <a:pPr lvl="0"/>
            <a:r>
              <a:rPr lang="en-US" noProof="0"/>
              <a:t>Klik om de modelstijlen te bewerken</a:t>
            </a:r>
          </a:p>
          <a:p>
            <a:pPr lvl="1"/>
            <a:r>
              <a:rPr lang="en-US" noProof="0"/>
              <a:t>Tweede niveau</a:t>
            </a:r>
          </a:p>
          <a:p>
            <a:pPr lvl="2"/>
            <a:r>
              <a:rPr lang="en-US" noProof="0"/>
              <a:t>Derde niveau</a:t>
            </a: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27B294D1-D747-59D0-6F4B-E0A8085F62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14585" y="185738"/>
            <a:ext cx="1018530" cy="68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0442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D611352-194F-4EB5-8908-78044006D9F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98" imgH="499" progId="TCLayout.ActiveDocument.1">
                  <p:embed/>
                </p:oleObj>
              </mc:Choice>
              <mc:Fallback>
                <p:oleObj name="think-cell Slide" r:id="rId3" imgW="498" imgH="49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D611352-194F-4EB5-8908-78044006D9F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24417" y="260350"/>
            <a:ext cx="10943168" cy="865188"/>
          </a:xfrm>
          <a:prstGeom prst="rect">
            <a:avLst/>
          </a:prstGeom>
        </p:spPr>
        <p:txBody>
          <a:bodyPr vert="horz" anchor="t"/>
          <a:lstStyle>
            <a:lvl1pPr algn="l" rtl="0">
              <a:defRPr sz="2400">
                <a:solidFill>
                  <a:schemeClr val="tx2"/>
                </a:solidFill>
                <a:latin typeface="+mj-lt"/>
                <a:cs typeface="Calibri"/>
              </a:defRPr>
            </a:lvl1pPr>
          </a:lstStyle>
          <a:p>
            <a:r>
              <a:rPr lang="nl-NL" dirty="0"/>
              <a:t>Action </a:t>
            </a:r>
            <a:r>
              <a:rPr lang="nl-NL" dirty="0" err="1"/>
              <a:t>title</a:t>
            </a:r>
            <a:endParaRPr lang="nl-NL" dirty="0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3511AAAD-EF1E-485F-855C-0391DFBF607C}" type="slidenum">
              <a:rPr lang="nl-NL" smtClean="0"/>
              <a:pPr>
                <a:defRPr/>
              </a:pPr>
              <a:t>‹#›</a:t>
            </a:fld>
            <a:endParaRPr lang="nl-NL" dirty="0"/>
          </a:p>
        </p:txBody>
      </p:sp>
      <p:sp>
        <p:nvSpPr>
          <p:cNvPr id="8" name="Tijdelijke aanduiding voor inhoud 2"/>
          <p:cNvSpPr>
            <a:spLocks noGrp="1"/>
          </p:cNvSpPr>
          <p:nvPr>
            <p:ph idx="12" hasCustomPrompt="1"/>
          </p:nvPr>
        </p:nvSpPr>
        <p:spPr>
          <a:xfrm>
            <a:off x="624416" y="1222657"/>
            <a:ext cx="1094316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rtl="0">
              <a:buNone/>
              <a:defRPr lang="en-GB" sz="1800" b="1" kern="1200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defRPr>
            </a:lvl1pPr>
            <a:lvl2pPr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2pPr>
            <a:lvl3pPr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5pPr>
          </a:lstStyle>
          <a:p>
            <a:pPr marL="182880" lvl="0" indent="-18288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nl-NL" dirty="0" err="1"/>
              <a:t>Subtitle</a:t>
            </a:r>
            <a:endParaRPr lang="nl-NL" dirty="0"/>
          </a:p>
        </p:txBody>
      </p:sp>
      <p:sp>
        <p:nvSpPr>
          <p:cNvPr id="11" name="Tijdelijke aanduiding voor inhoud 2"/>
          <p:cNvSpPr>
            <a:spLocks noGrp="1"/>
          </p:cNvSpPr>
          <p:nvPr>
            <p:ph idx="1"/>
          </p:nvPr>
        </p:nvSpPr>
        <p:spPr>
          <a:xfrm>
            <a:off x="624417" y="1678550"/>
            <a:ext cx="10943169" cy="4666689"/>
          </a:xfrm>
          <a:prstGeom prst="rect">
            <a:avLst/>
          </a:prstGeom>
        </p:spPr>
        <p:txBody>
          <a:bodyPr/>
          <a:lstStyle>
            <a:lvl1pPr marL="115888" indent="-115888" rtl="0"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1pPr>
            <a:lvl2pPr marL="341313" indent="-166688" rtl="0"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2pPr>
            <a:lvl3pPr marL="457200" indent="-115888" rtl="0"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3pPr>
            <a:lvl4pPr marL="1417320" indent="0">
              <a:buNone/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defRPr>
            </a:lvl5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styles</a:t>
            </a:r>
            <a:endParaRPr lang="nl-NL" dirty="0"/>
          </a:p>
          <a:p>
            <a:pPr lvl="1"/>
            <a:r>
              <a:rPr lang="nl-NL" dirty="0"/>
              <a:t>Second level</a:t>
            </a:r>
          </a:p>
          <a:p>
            <a:pPr lvl="2"/>
            <a:r>
              <a:rPr lang="nl-NL" dirty="0" err="1"/>
              <a:t>Third</a:t>
            </a:r>
            <a:r>
              <a:rPr lang="nl-NL" dirty="0"/>
              <a:t> level</a:t>
            </a: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B64A2E03-1F52-A3A0-EF0D-C23E7429704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014585" y="185738"/>
            <a:ext cx="1018530" cy="68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5322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3">
          <p15:clr>
            <a:srgbClr val="FBAE40"/>
          </p15:clr>
        </p15:guide>
        <p15:guide id="2" pos="728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003">
          <p15:clr>
            <a:srgbClr val="FBAE40"/>
          </p15:clr>
        </p15:guide>
        <p15:guide id="5" orient="horz" pos="3997">
          <p15:clr>
            <a:srgbClr val="FBAE40"/>
          </p15:clr>
        </p15:guide>
        <p15:guide id="6" orient="horz" pos="164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9076104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1" name="Google Shape;21;p2" descr="A close up of text on a black backgroun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4084" y="6252127"/>
            <a:ext cx="445516" cy="4693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69357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>
            <a:spLocks noGrp="1"/>
          </p:cNvSpPr>
          <p:nvPr>
            <p:ph type="title"/>
          </p:nvPr>
        </p:nvSpPr>
        <p:spPr>
          <a:xfrm>
            <a:off x="349136" y="365129"/>
            <a:ext cx="1145493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1"/>
          </p:nvPr>
        </p:nvSpPr>
        <p:spPr>
          <a:xfrm>
            <a:off x="349136" y="1825625"/>
            <a:ext cx="1145493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dt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ft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sldNum" idx="12"/>
          </p:nvPr>
        </p:nvSpPr>
        <p:spPr>
          <a:xfrm>
            <a:off x="9076104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06703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and Content">
  <p:cSld name="3_Title and Conten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0" descr="A close up of text on a black backgroun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4084" y="6252127"/>
            <a:ext cx="445516" cy="4693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6766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el en object">
  <p:cSld name="9_Titel en 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1"/>
          <p:cNvSpPr txBox="1">
            <a:spLocks noGrp="1"/>
          </p:cNvSpPr>
          <p:nvPr>
            <p:ph type="title"/>
          </p:nvPr>
        </p:nvSpPr>
        <p:spPr>
          <a:xfrm>
            <a:off x="609600" y="222475"/>
            <a:ext cx="10972800" cy="850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sldNum" idx="12"/>
          </p:nvPr>
        </p:nvSpPr>
        <p:spPr>
          <a:xfrm>
            <a:off x="9076104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9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9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9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9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9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9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9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9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9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body" idx="1"/>
          </p:nvPr>
        </p:nvSpPr>
        <p:spPr>
          <a:xfrm>
            <a:off x="609600" y="1253300"/>
            <a:ext cx="10972800" cy="469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30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21130"/>
              </a:buClr>
              <a:buSzPts val="1600"/>
              <a:buChar char="•"/>
              <a:defRPr sz="1600">
                <a:solidFill>
                  <a:srgbClr val="12113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30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21130"/>
              </a:buClr>
              <a:buSzPts val="1600"/>
              <a:buChar char="•"/>
              <a:defRPr sz="1600">
                <a:solidFill>
                  <a:srgbClr val="12113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30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21130"/>
              </a:buClr>
              <a:buSzPts val="1600"/>
              <a:buChar char="•"/>
              <a:defRPr sz="1600">
                <a:solidFill>
                  <a:srgbClr val="12113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30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21130"/>
              </a:buClr>
              <a:buSzPts val="1600"/>
              <a:buChar char="•"/>
              <a:defRPr sz="1600">
                <a:solidFill>
                  <a:srgbClr val="12113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2"/>
          </p:nvPr>
        </p:nvSpPr>
        <p:spPr>
          <a:xfrm>
            <a:off x="609600" y="1952836"/>
            <a:ext cx="10972800" cy="4173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0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21130"/>
              </a:buClr>
              <a:buSzPts val="1600"/>
              <a:buChar char="•"/>
              <a:defRPr sz="1600">
                <a:solidFill>
                  <a:srgbClr val="12113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30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21130"/>
              </a:buClr>
              <a:buSzPts val="1600"/>
              <a:buChar char="•"/>
              <a:defRPr sz="1600">
                <a:solidFill>
                  <a:srgbClr val="12113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30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21130"/>
              </a:buClr>
              <a:buSzPts val="1600"/>
              <a:buChar char="•"/>
              <a:defRPr sz="1600">
                <a:solidFill>
                  <a:srgbClr val="12113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30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21130"/>
              </a:buClr>
              <a:buSzPts val="1600"/>
              <a:buChar char="•"/>
              <a:defRPr sz="1600">
                <a:solidFill>
                  <a:srgbClr val="12113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30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21130"/>
              </a:buClr>
              <a:buSzPts val="1600"/>
              <a:buChar char="•"/>
              <a:defRPr sz="1600">
                <a:solidFill>
                  <a:srgbClr val="12113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9" name="Google Shape;69;p11" descr="A close up of text on a black backgroun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4084" y="6252127"/>
            <a:ext cx="445516" cy="4693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945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5.bin"/><Relationship Id="rId5" Type="http://schemas.openxmlformats.org/officeDocument/2006/relationships/tags" Target="../tags/tag9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oleObject" Target="../embeddings/oleObject8.bin"/><Relationship Id="rId5" Type="http://schemas.openxmlformats.org/officeDocument/2006/relationships/slideLayout" Target="../slideLayouts/slideLayout13.xml"/><Relationship Id="rId10" Type="http://schemas.openxmlformats.org/officeDocument/2006/relationships/tags" Target="../tags/tag12.xml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57603331"/>
              </p:ext>
            </p:extLst>
          </p:nvPr>
        </p:nvGraphicFramePr>
        <p:xfrm>
          <a:off x="2119" y="1591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4" name="Object 3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9" y="1591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ángulo 5" hidden="1">
            <a:extLst>
              <a:ext uri="{FF2B5EF4-FFF2-40B4-BE49-F238E27FC236}">
                <a16:creationId xmlns:a16="http://schemas.microsoft.com/office/drawing/2014/main" id="{691B27FB-4F35-418D-BA09-8240E8D91359}"/>
              </a:ext>
            </a:extLst>
          </p:cNvPr>
          <p:cNvSpPr/>
          <p:nvPr userDrawn="1">
            <p:custDataLst>
              <p:tags r:id="rId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0039" y="228600"/>
            <a:ext cx="11591924" cy="838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0039" y="1143000"/>
            <a:ext cx="11591924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963835" y="6621920"/>
            <a:ext cx="2928128" cy="227459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 b="0">
                <a:solidFill>
                  <a:srgbClr val="163862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645E3221-8858-4699-8CD7-9254074A93A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ekstvak 1"/>
          <p:cNvSpPr txBox="1">
            <a:spLocks noChangeArrowheads="1"/>
          </p:cNvSpPr>
          <p:nvPr userDrawn="1"/>
        </p:nvSpPr>
        <p:spPr bwMode="auto">
          <a:xfrm>
            <a:off x="3983568" y="6603159"/>
            <a:ext cx="4224867" cy="246221"/>
          </a:xfrm>
          <a:prstGeom prst="rect">
            <a:avLst/>
          </a:prstGeom>
          <a:noFill/>
          <a:ln>
            <a:noFill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>
                <a:solidFill>
                  <a:srgbClr val="163862"/>
                </a:solidFill>
                <a:latin typeface="Calibri"/>
                <a:cs typeface="Calibri"/>
              </a:rPr>
              <a:t>©SCOPEinsight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95142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6" r:id="rId3"/>
    <p:sldLayoutId id="2147483677" r:id="rId4"/>
    <p:sldLayoutId id="2147483692" r:id="rId5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4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78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3400" indent="-1778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tabLst>
          <a:tab pos="355600" algn="l"/>
        </a:tabLst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23900" indent="-1905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01700" indent="-1778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7491">
          <p15:clr>
            <a:srgbClr val="F26B43"/>
          </p15:clr>
        </p15:guide>
        <p15:guide id="3" pos="189">
          <p15:clr>
            <a:srgbClr val="F26B43"/>
          </p15:clr>
        </p15:guide>
        <p15:guide id="4" pos="3840">
          <p15:clr>
            <a:srgbClr val="F26B43"/>
          </p15:clr>
        </p15:guide>
        <p15:guide id="5" orient="horz" pos="415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5"/>
            </p:custData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4" name="Object 3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11379200" cy="838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nl-N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6400" y="1143000"/>
            <a:ext cx="113792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styles</a:t>
            </a:r>
            <a:endParaRPr lang="nl-NL" dirty="0"/>
          </a:p>
          <a:p>
            <a:pPr lvl="1"/>
            <a:r>
              <a:rPr lang="nl-NL" dirty="0"/>
              <a:t>Second level</a:t>
            </a:r>
          </a:p>
          <a:p>
            <a:pPr lvl="2"/>
            <a:r>
              <a:rPr lang="nl-NL" dirty="0" err="1"/>
              <a:t>Third</a:t>
            </a:r>
            <a:r>
              <a:rPr lang="nl-NL" dirty="0"/>
              <a:t> level</a:t>
            </a:r>
          </a:p>
          <a:p>
            <a:pPr lvl="3"/>
            <a:r>
              <a:rPr lang="nl-NL" dirty="0" err="1"/>
              <a:t>Fourth</a:t>
            </a:r>
            <a:r>
              <a:rPr lang="nl-NL" dirty="0"/>
              <a:t> level</a:t>
            </a:r>
          </a:p>
          <a:p>
            <a:pPr lvl="4"/>
            <a:r>
              <a:rPr lang="nl-NL" dirty="0" err="1"/>
              <a:t>Fifth</a:t>
            </a:r>
            <a:r>
              <a:rPr lang="nl-NL" dirty="0"/>
              <a:t> level</a:t>
            </a:r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531768"/>
            <a:ext cx="2844800" cy="166688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>
              <a:defRPr sz="1200" b="0">
                <a:solidFill>
                  <a:srgbClr val="163862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645E3221-8858-4699-8CD7-9254074A93AD}" type="slidenum">
              <a:rPr lang="nl-NL" smtClean="0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09745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8" r:id="rId2"/>
    <p:sldLayoutId id="2147483753" r:id="rId3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4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78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3400" indent="-1778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tabLst>
          <a:tab pos="355600" algn="l"/>
        </a:tabLst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23900" indent="-1905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01700" indent="-1778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0"/>
            </p:custData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1" imgW="270" imgH="270" progId="TCLayout.ActiveDocument.1">
                  <p:embed/>
                </p:oleObj>
              </mc:Choice>
              <mc:Fallback>
                <p:oleObj name="think-cell Slide" r:id="rId11" imgW="270" imgH="270" progId="TCLayout.ActiveDocument.1">
                  <p:embed/>
                  <p:pic>
                    <p:nvPicPr>
                      <p:cNvPr id="4" name="Object 3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11379200" cy="838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nl-N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6400" y="1143000"/>
            <a:ext cx="113792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styles</a:t>
            </a:r>
            <a:endParaRPr lang="nl-NL" dirty="0"/>
          </a:p>
          <a:p>
            <a:pPr lvl="1"/>
            <a:r>
              <a:rPr lang="nl-NL" dirty="0"/>
              <a:t>Second level</a:t>
            </a:r>
          </a:p>
          <a:p>
            <a:pPr lvl="2"/>
            <a:r>
              <a:rPr lang="nl-NL" dirty="0" err="1"/>
              <a:t>Third</a:t>
            </a:r>
            <a:r>
              <a:rPr lang="nl-NL" dirty="0"/>
              <a:t> level</a:t>
            </a:r>
          </a:p>
          <a:p>
            <a:pPr lvl="3"/>
            <a:r>
              <a:rPr lang="nl-NL" dirty="0" err="1"/>
              <a:t>Fourth</a:t>
            </a:r>
            <a:r>
              <a:rPr lang="nl-NL" dirty="0"/>
              <a:t> level</a:t>
            </a:r>
          </a:p>
          <a:p>
            <a:pPr lvl="4"/>
            <a:r>
              <a:rPr lang="nl-NL" dirty="0" err="1"/>
              <a:t>Fifth</a:t>
            </a:r>
            <a:r>
              <a:rPr lang="nl-NL" dirty="0"/>
              <a:t> level</a:t>
            </a:r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531768"/>
            <a:ext cx="2844800" cy="166688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>
              <a:defRPr sz="1200" b="0">
                <a:solidFill>
                  <a:srgbClr val="163862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645E3221-8858-4699-8CD7-9254074A93AD}" type="slidenum">
              <a:rPr lang="nl-NL" smtClean="0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06056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60" r:id="rId4"/>
    <p:sldLayoutId id="2147483761" r:id="rId5"/>
    <p:sldLayoutId id="2147483762" r:id="rId6"/>
    <p:sldLayoutId id="2147483763" r:id="rId7"/>
    <p:sldLayoutId id="2147483764" r:id="rId8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4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78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3400" indent="-1778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tabLst>
          <a:tab pos="355600" algn="l"/>
        </a:tabLst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23900" indent="-1905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01700" indent="-1778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349136" y="365129"/>
            <a:ext cx="1145493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349136" y="1825625"/>
            <a:ext cx="1145493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9076104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907872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5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4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14.svg"/><Relationship Id="rId4" Type="http://schemas.openxmlformats.org/officeDocument/2006/relationships/image" Target="../media/image4.pn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9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2.wdp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hyperlink" Target="mailto:marise.blom@scopeinsight.com" TargetMode="External"/><Relationship Id="rId11" Type="http://schemas.openxmlformats.org/officeDocument/2006/relationships/image" Target="../media/image11.png"/><Relationship Id="rId5" Type="http://schemas.openxmlformats.org/officeDocument/2006/relationships/hyperlink" Target="mailto:lucas.simons@scopeinsight.com" TargetMode="External"/><Relationship Id="rId10" Type="http://schemas.openxmlformats.org/officeDocument/2006/relationships/image" Target="../media/image10.svg"/><Relationship Id="rId4" Type="http://schemas.openxmlformats.org/officeDocument/2006/relationships/image" Target="../media/image5.pn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ject 4">
            <a:extLst>
              <a:ext uri="{FF2B5EF4-FFF2-40B4-BE49-F238E27FC236}">
                <a16:creationId xmlns:a16="http://schemas.microsoft.com/office/drawing/2014/main" id="{55704B15-F952-4F74-3FFB-10CB838B237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1"/>
            <a:ext cx="12192000" cy="6867939"/>
          </a:xfrm>
          <a:prstGeom prst="rect">
            <a:avLst/>
          </a:prstGeom>
        </p:spPr>
      </p:pic>
      <p:sp>
        <p:nvSpPr>
          <p:cNvPr id="1087" name="Google Shape;1087;p71"/>
          <p:cNvSpPr/>
          <p:nvPr/>
        </p:nvSpPr>
        <p:spPr>
          <a:xfrm>
            <a:off x="0" y="-7937"/>
            <a:ext cx="12192000" cy="6857996"/>
          </a:xfrm>
          <a:prstGeom prst="rect">
            <a:avLst/>
          </a:prstGeom>
          <a:gradFill>
            <a:gsLst>
              <a:gs pos="0">
                <a:schemeClr val="lt1"/>
              </a:gs>
              <a:gs pos="46000">
                <a:schemeClr val="lt1">
                  <a:alpha val="80000"/>
                </a:schemeClr>
              </a:gs>
              <a:gs pos="71000">
                <a:srgbClr val="FFFFFF">
                  <a:alpha val="69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8" name="Google Shape;1088;p71"/>
          <p:cNvSpPr txBox="1">
            <a:spLocks noGrp="1"/>
          </p:cNvSpPr>
          <p:nvPr>
            <p:ph type="ctrTitle"/>
          </p:nvPr>
        </p:nvSpPr>
        <p:spPr>
          <a:xfrm>
            <a:off x="707360" y="3019423"/>
            <a:ext cx="10087640" cy="1758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l">
              <a:spcBef>
                <a:spcPts val="600"/>
              </a:spcBef>
              <a:buClr>
                <a:srgbClr val="262262"/>
              </a:buClr>
              <a:buSzPts val="4800"/>
            </a:pPr>
            <a:r>
              <a:rPr lang="en-US" sz="4800" dirty="0">
                <a:solidFill>
                  <a:srgbClr val="262262"/>
                </a:solidFill>
                <a:latin typeface="Montserrat"/>
                <a:ea typeface="Montserrat"/>
                <a:cs typeface="Montserrat"/>
                <a:sym typeface="Montserrat"/>
              </a:rPr>
              <a:t>AgriGRADE: Graduating the Cooperative landscape</a:t>
            </a:r>
            <a:br>
              <a:rPr lang="en-US" sz="4800" dirty="0">
                <a:solidFill>
                  <a:srgbClr val="262262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dirty="0"/>
          </a:p>
        </p:txBody>
      </p:sp>
      <p:sp>
        <p:nvSpPr>
          <p:cNvPr id="7" name="object 9">
            <a:extLst>
              <a:ext uri="{FF2B5EF4-FFF2-40B4-BE49-F238E27FC236}">
                <a16:creationId xmlns:a16="http://schemas.microsoft.com/office/drawing/2014/main" id="{010405FE-957B-6C52-6C8C-A4E5A8A85936}"/>
              </a:ext>
            </a:extLst>
          </p:cNvPr>
          <p:cNvSpPr/>
          <p:nvPr/>
        </p:nvSpPr>
        <p:spPr>
          <a:xfrm>
            <a:off x="0" y="5905179"/>
            <a:ext cx="12192000" cy="944880"/>
          </a:xfrm>
          <a:custGeom>
            <a:avLst/>
            <a:gdLst/>
            <a:ahLst/>
            <a:cxnLst/>
            <a:rect l="l" t="t" r="r" b="b"/>
            <a:pathLst>
              <a:path w="12192000" h="944880">
                <a:moveTo>
                  <a:pt x="0" y="944879"/>
                </a:moveTo>
                <a:lnTo>
                  <a:pt x="12192000" y="944879"/>
                </a:lnTo>
                <a:lnTo>
                  <a:pt x="12192000" y="0"/>
                </a:lnTo>
                <a:lnTo>
                  <a:pt x="0" y="0"/>
                </a:lnTo>
                <a:lnTo>
                  <a:pt x="0" y="944879"/>
                </a:lnTo>
                <a:close/>
              </a:path>
            </a:pathLst>
          </a:custGeom>
          <a:solidFill>
            <a:srgbClr val="FFFFFF">
              <a:alpha val="67842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8F84ED89-BA05-1710-7CB1-F376ED10BD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23" y="5918889"/>
            <a:ext cx="1281178" cy="864795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30670516-9B35-EBB4-BFF1-2EAB1DA80C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36385" y="6078439"/>
            <a:ext cx="598363" cy="59836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1C4031B-E28A-105B-4197-8C28452AC6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35976" y="6078439"/>
            <a:ext cx="598363" cy="598363"/>
          </a:xfrm>
          <a:prstGeom prst="rect">
            <a:avLst/>
          </a:prstGeom>
        </p:spPr>
      </p:pic>
      <p:pic>
        <p:nvPicPr>
          <p:cNvPr id="12" name="Picture 4" descr="Oikocredit - Wikiwand">
            <a:extLst>
              <a:ext uri="{FF2B5EF4-FFF2-40B4-BE49-F238E27FC236}">
                <a16:creationId xmlns:a16="http://schemas.microsoft.com/office/drawing/2014/main" id="{97E6C9FA-87DB-EE70-6D5A-F76E88635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6709" y="6150765"/>
            <a:ext cx="871755" cy="453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Steering Committee (SC) - IDH - the Sustainable Trade Initiative">
            <a:extLst>
              <a:ext uri="{FF2B5EF4-FFF2-40B4-BE49-F238E27FC236}">
                <a16:creationId xmlns:a16="http://schemas.microsoft.com/office/drawing/2014/main" id="{981E797B-509F-4D90-F9D9-2EDFD63FEF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259" y="6133571"/>
            <a:ext cx="1153671" cy="505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05103F1F-4EEE-788C-70E6-4421DB7A3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727" r="727"/>
          <a:stretch/>
        </p:blipFill>
        <p:spPr bwMode="auto">
          <a:xfrm>
            <a:off x="9339441" y="6095853"/>
            <a:ext cx="1541757" cy="580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8793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object 6">
            <a:extLst>
              <a:ext uri="{FF2B5EF4-FFF2-40B4-BE49-F238E27FC236}">
                <a16:creationId xmlns:a16="http://schemas.microsoft.com/office/drawing/2014/main" id="{5D359962-7296-F580-815F-9F88CF1D3E7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4375" y="387622"/>
            <a:ext cx="10829543" cy="882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5888">
              <a:buClr>
                <a:srgbClr val="262262"/>
              </a:buClr>
              <a:buSzPts val="2800"/>
              <a:buFont typeface="Arial"/>
            </a:pPr>
            <a:r>
              <a:rPr lang="en-US" sz="2800" u="sng" dirty="0">
                <a:solidFill>
                  <a:schemeClr val="accent1">
                    <a:lumMod val="50000"/>
                  </a:schemeClr>
                </a:solidFill>
                <a:latin typeface="Montserrat"/>
                <a:cs typeface="Arial"/>
                <a:sym typeface="Arial"/>
              </a:rPr>
              <a:t>Key features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Montserrat"/>
                <a:cs typeface="Arial"/>
                <a:sym typeface="Arial"/>
              </a:rPr>
              <a:t>: For an effective scalable approach, stakeholders have a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Montserrat"/>
                <a:cs typeface="Arial"/>
                <a:sym typeface="Arial"/>
              </a:rPr>
              <a:t>specific role based on their expertise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Montserrat"/>
                <a:cs typeface="Arial"/>
                <a:sym typeface="Arial"/>
              </a:rPr>
              <a:t>and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Montserrat"/>
                <a:cs typeface="Arial"/>
                <a:sym typeface="Arial"/>
              </a:rPr>
              <a:t>common data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Montserrat"/>
                <a:cs typeface="Arial"/>
                <a:sym typeface="Arial"/>
              </a:rPr>
              <a:t>makes it interoperable</a:t>
            </a:r>
            <a:endParaRPr sz="2800" dirty="0">
              <a:solidFill>
                <a:schemeClr val="accent1">
                  <a:lumMod val="50000"/>
                </a:schemeClr>
              </a:solidFill>
              <a:latin typeface="Montserrat"/>
              <a:cs typeface="Arial"/>
              <a:sym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1302618" y="6541452"/>
            <a:ext cx="2413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2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pPr marL="38100" marR="0" lvl="0" indent="0" algn="l" defTabSz="914400" rtl="0" eaLnBrk="1" fontAlgn="auto" latinLnBrk="0" hangingPunct="1">
                <a:lnSpc>
                  <a:spcPts val="124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Arial"/>
            </a:endParaRPr>
          </a:p>
        </p:txBody>
      </p:sp>
      <p:pic>
        <p:nvPicPr>
          <p:cNvPr id="58" name="Afbeelding 57">
            <a:extLst>
              <a:ext uri="{FF2B5EF4-FFF2-40B4-BE49-F238E27FC236}">
                <a16:creationId xmlns:a16="http://schemas.microsoft.com/office/drawing/2014/main" id="{5D2AAE7C-2E1F-8700-A3F8-BDAABA531B6B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457781" y="2894846"/>
            <a:ext cx="2952462" cy="2256058"/>
          </a:xfrm>
          <a:prstGeom prst="rect">
            <a:avLst/>
          </a:prstGeom>
          <a:solidFill>
            <a:schemeClr val="lt1">
              <a:alpha val="52000"/>
            </a:schemeClr>
          </a:solidFill>
        </p:spPr>
      </p:pic>
      <p:sp>
        <p:nvSpPr>
          <p:cNvPr id="59" name="Rechthoek 58">
            <a:extLst>
              <a:ext uri="{FF2B5EF4-FFF2-40B4-BE49-F238E27FC236}">
                <a16:creationId xmlns:a16="http://schemas.microsoft.com/office/drawing/2014/main" id="{6FBC9246-E1F3-3014-BD48-81C39AC48801}"/>
              </a:ext>
            </a:extLst>
          </p:cNvPr>
          <p:cNvSpPr/>
          <p:nvPr/>
        </p:nvSpPr>
        <p:spPr>
          <a:xfrm>
            <a:off x="2125981" y="3396512"/>
            <a:ext cx="2033680" cy="997708"/>
          </a:xfrm>
          <a:prstGeom prst="roundRect">
            <a:avLst/>
          </a:prstGeom>
          <a:ln>
            <a:solidFill>
              <a:srgbClr val="D39F4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2. </a:t>
            </a:r>
            <a:r>
              <a:rPr kumimoji="0" lang="nl-NL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Targeted</a:t>
            </a:r>
            <a:r>
              <a: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 BDS tailored to needs</a:t>
            </a:r>
          </a:p>
        </p:txBody>
      </p:sp>
      <p:sp>
        <p:nvSpPr>
          <p:cNvPr id="61" name="Rechthoek 60">
            <a:extLst>
              <a:ext uri="{FF2B5EF4-FFF2-40B4-BE49-F238E27FC236}">
                <a16:creationId xmlns:a16="http://schemas.microsoft.com/office/drawing/2014/main" id="{A1238FE8-BF9D-8167-BE6D-D783CDCDBDC3}"/>
              </a:ext>
            </a:extLst>
          </p:cNvPr>
          <p:cNvSpPr/>
          <p:nvPr/>
        </p:nvSpPr>
        <p:spPr>
          <a:xfrm>
            <a:off x="7567470" y="3429000"/>
            <a:ext cx="1808797" cy="1187750"/>
          </a:xfrm>
          <a:prstGeom prst="roundRect">
            <a:avLst/>
          </a:prstGeom>
          <a:ln>
            <a:solidFill>
              <a:srgbClr val="D39F4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4. </a:t>
            </a:r>
            <a:r>
              <a:rPr kumimoji="0" lang="nl-NL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Facilitate</a:t>
            </a:r>
            <a:r>
              <a: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 access </a:t>
            </a:r>
            <a:r>
              <a:rPr kumimoji="0" lang="nl-NL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to</a:t>
            </a:r>
            <a:r>
              <a: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 </a:t>
            </a:r>
            <a:r>
              <a:rPr kumimoji="0" lang="nl-NL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finance</a:t>
            </a:r>
            <a:r>
              <a: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 </a:t>
            </a:r>
            <a:r>
              <a:rPr kumimoji="0" lang="nl-NL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and</a:t>
            </a:r>
            <a:r>
              <a: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 </a:t>
            </a:r>
            <a:r>
              <a:rPr kumimoji="0" lang="nl-NL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markets</a:t>
            </a:r>
            <a:endParaRPr kumimoji="0" lang="nl-NL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62" name="Rechthoek 61">
            <a:extLst>
              <a:ext uri="{FF2B5EF4-FFF2-40B4-BE49-F238E27FC236}">
                <a16:creationId xmlns:a16="http://schemas.microsoft.com/office/drawing/2014/main" id="{47C8E76C-FDF5-ECF7-C276-2B4A30E923EF}"/>
              </a:ext>
            </a:extLst>
          </p:cNvPr>
          <p:cNvSpPr/>
          <p:nvPr/>
        </p:nvSpPr>
        <p:spPr>
          <a:xfrm>
            <a:off x="5029614" y="1860441"/>
            <a:ext cx="2000667" cy="724387"/>
          </a:xfrm>
          <a:prstGeom prst="roundRect">
            <a:avLst/>
          </a:prstGeom>
          <a:ln>
            <a:solidFill>
              <a:srgbClr val="D39F4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1. </a:t>
            </a:r>
            <a:r>
              <a:rPr kumimoji="0" lang="nl-NL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Digitize</a:t>
            </a:r>
            <a:r>
              <a: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, data </a:t>
            </a:r>
            <a:r>
              <a:rPr kumimoji="0" lang="nl-NL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insights</a:t>
            </a:r>
            <a:endParaRPr kumimoji="0" lang="nl-NL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63" name="Rechthoek 62">
            <a:extLst>
              <a:ext uri="{FF2B5EF4-FFF2-40B4-BE49-F238E27FC236}">
                <a16:creationId xmlns:a16="http://schemas.microsoft.com/office/drawing/2014/main" id="{AC57790F-C6C4-0760-19FC-2A206C550D76}"/>
              </a:ext>
            </a:extLst>
          </p:cNvPr>
          <p:cNvSpPr/>
          <p:nvPr/>
        </p:nvSpPr>
        <p:spPr>
          <a:xfrm>
            <a:off x="5023851" y="5384007"/>
            <a:ext cx="1808797" cy="687105"/>
          </a:xfrm>
          <a:prstGeom prst="roundRect">
            <a:avLst/>
          </a:prstGeom>
          <a:ln>
            <a:solidFill>
              <a:srgbClr val="D39F4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3. Value Chain development</a:t>
            </a:r>
          </a:p>
        </p:txBody>
      </p: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D4959238-9CD5-B72B-D081-597B3620B017}"/>
              </a:ext>
            </a:extLst>
          </p:cNvPr>
          <p:cNvCxnSpPr>
            <a:cxnSpLocks/>
            <a:stCxn id="62" idx="1"/>
            <a:endCxn id="59" idx="0"/>
          </p:cNvCxnSpPr>
          <p:nvPr/>
        </p:nvCxnSpPr>
        <p:spPr>
          <a:xfrm rot="10800000" flipV="1">
            <a:off x="3142822" y="2222634"/>
            <a:ext cx="1886793" cy="1173877"/>
          </a:xfrm>
          <a:prstGeom prst="bentConnector2">
            <a:avLst/>
          </a:prstGeom>
          <a:ln w="73025">
            <a:solidFill>
              <a:srgbClr val="D39F4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51658D72-D10D-2A08-29A5-DB05C92E1912}"/>
              </a:ext>
            </a:extLst>
          </p:cNvPr>
          <p:cNvCxnSpPr>
            <a:cxnSpLocks/>
            <a:stCxn id="59" idx="2"/>
            <a:endCxn id="63" idx="1"/>
          </p:cNvCxnSpPr>
          <p:nvPr/>
        </p:nvCxnSpPr>
        <p:spPr>
          <a:xfrm rot="16200000" flipH="1">
            <a:off x="3416666" y="4120375"/>
            <a:ext cx="1333340" cy="1881030"/>
          </a:xfrm>
          <a:prstGeom prst="bentConnector2">
            <a:avLst/>
          </a:prstGeom>
          <a:ln w="73025">
            <a:solidFill>
              <a:srgbClr val="D39F4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AEAEDDF7-8DC2-622E-22CF-9F0531CCDD03}"/>
              </a:ext>
            </a:extLst>
          </p:cNvPr>
          <p:cNvCxnSpPr>
            <a:cxnSpLocks/>
            <a:stCxn id="63" idx="3"/>
            <a:endCxn id="61" idx="2"/>
          </p:cNvCxnSpPr>
          <p:nvPr/>
        </p:nvCxnSpPr>
        <p:spPr>
          <a:xfrm flipV="1">
            <a:off x="6832648" y="4616750"/>
            <a:ext cx="1639221" cy="1110810"/>
          </a:xfrm>
          <a:prstGeom prst="bentConnector2">
            <a:avLst/>
          </a:prstGeom>
          <a:ln w="73025">
            <a:solidFill>
              <a:srgbClr val="D39F4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6AF6D0A0-9166-2FC9-D622-E0D2D92A6DE6}"/>
              </a:ext>
            </a:extLst>
          </p:cNvPr>
          <p:cNvCxnSpPr>
            <a:cxnSpLocks/>
            <a:stCxn id="61" idx="0"/>
            <a:endCxn id="62" idx="3"/>
          </p:cNvCxnSpPr>
          <p:nvPr/>
        </p:nvCxnSpPr>
        <p:spPr>
          <a:xfrm rot="16200000" flipV="1">
            <a:off x="7147893" y="2105024"/>
            <a:ext cx="1206365" cy="1441588"/>
          </a:xfrm>
          <a:prstGeom prst="bentConnector2">
            <a:avLst/>
          </a:prstGeom>
          <a:ln w="73025">
            <a:solidFill>
              <a:srgbClr val="D39F4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bject 18">
            <a:extLst>
              <a:ext uri="{FF2B5EF4-FFF2-40B4-BE49-F238E27FC236}">
                <a16:creationId xmlns:a16="http://schemas.microsoft.com/office/drawing/2014/main" id="{0746227B-D595-0C09-5350-70FCBD1D8FC4}"/>
              </a:ext>
            </a:extLst>
          </p:cNvPr>
          <p:cNvSpPr txBox="1">
            <a:spLocks/>
          </p:cNvSpPr>
          <p:nvPr/>
        </p:nvSpPr>
        <p:spPr>
          <a:xfrm>
            <a:off x="5026025" y="6540500"/>
            <a:ext cx="213677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rgbClr val="163861"/>
                </a:solidFill>
                <a:latin typeface="Calibri"/>
                <a:ea typeface="Arial"/>
                <a:cs typeface="Calibri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2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1200" b="0" i="0" u="none" strike="noStrike" kern="0" cap="none" spc="-5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©AgriGRADE</a:t>
            </a:r>
            <a:r>
              <a:rPr kumimoji="0" lang="nl-NL" sz="1200" b="0" i="0" u="none" strike="noStrike" kern="0" cap="none" spc="-25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 </a:t>
            </a:r>
            <a:r>
              <a: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| All</a:t>
            </a:r>
            <a:r>
              <a:rPr kumimoji="0" lang="nl-NL" sz="1200" b="0" i="0" u="none" strike="noStrike" kern="0" cap="none" spc="-20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 </a:t>
            </a:r>
            <a:r>
              <a:rPr kumimoji="0" lang="nl-NL" sz="1200" b="0" i="0" u="none" strike="noStrike" kern="0" cap="none" spc="-5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rights</a:t>
            </a:r>
            <a:r>
              <a:rPr kumimoji="0" lang="nl-NL" sz="1200" b="0" i="0" u="none" strike="noStrike" kern="0" cap="none" spc="-30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 </a:t>
            </a:r>
            <a:r>
              <a:rPr kumimoji="0" lang="nl-NL" sz="1200" b="0" i="0" u="none" strike="noStrike" kern="0" cap="none" spc="-5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reserved</a:t>
            </a:r>
          </a:p>
        </p:txBody>
      </p:sp>
    </p:spTree>
    <p:extLst>
      <p:ext uri="{BB962C8B-B14F-4D97-AF65-F5344CB8AC3E}">
        <p14:creationId xmlns:p14="http://schemas.microsoft.com/office/powerpoint/2010/main" val="2294914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93778" y="356840"/>
            <a:ext cx="10814280" cy="8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5888">
              <a:buClr>
                <a:srgbClr val="262262"/>
              </a:buClr>
              <a:buSzPts val="2800"/>
              <a:buFont typeface="Arial"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Montserrat"/>
                <a:cs typeface="Arial"/>
              </a:rPr>
              <a:t>To graduate the cooperative landscape in a country or sector, we follow these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Montserrat"/>
                <a:cs typeface="Arial"/>
              </a:rPr>
              <a:t>5 steps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3789653-EADA-5BDE-CC9B-30C17492D45E}"/>
              </a:ext>
            </a:extLst>
          </p:cNvPr>
          <p:cNvGrpSpPr/>
          <p:nvPr/>
        </p:nvGrpSpPr>
        <p:grpSpPr>
          <a:xfrm>
            <a:off x="914027" y="1792398"/>
            <a:ext cx="9865130" cy="595294"/>
            <a:chOff x="1286381" y="1985417"/>
            <a:chExt cx="9865130" cy="595294"/>
          </a:xfrm>
        </p:grpSpPr>
        <p:sp>
          <p:nvSpPr>
            <p:cNvPr id="44" name="Arrow: Pentagon 1">
              <a:extLst>
                <a:ext uri="{FF2B5EF4-FFF2-40B4-BE49-F238E27FC236}">
                  <a16:creationId xmlns:a16="http://schemas.microsoft.com/office/drawing/2014/main" id="{1794BB1A-759C-2E7B-0AC7-C425FC9D81AA}"/>
                </a:ext>
              </a:extLst>
            </p:cNvPr>
            <p:cNvSpPr/>
            <p:nvPr/>
          </p:nvSpPr>
          <p:spPr>
            <a:xfrm>
              <a:off x="2222519" y="1985417"/>
              <a:ext cx="8928992" cy="585914"/>
            </a:xfrm>
            <a:prstGeom prst="homePlate">
              <a:avLst/>
            </a:prstGeom>
            <a:solidFill>
              <a:srgbClr val="7F9513">
                <a:lumMod val="20000"/>
                <a:lumOff val="80000"/>
              </a:srgbClr>
            </a:solidFill>
            <a:ln w="25400" cap="flat" cmpd="sng" algn="ctr">
              <a:solidFill>
                <a:srgbClr val="16386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Scoping of the cooperative landscape</a:t>
              </a:r>
            </a:p>
          </p:txBody>
        </p:sp>
        <p:sp>
          <p:nvSpPr>
            <p:cNvPr id="46" name="Rectangle 4">
              <a:extLst>
                <a:ext uri="{FF2B5EF4-FFF2-40B4-BE49-F238E27FC236}">
                  <a16:creationId xmlns:a16="http://schemas.microsoft.com/office/drawing/2014/main" id="{103F40EA-6739-C473-5BCB-CE8ED780AC8C}"/>
                </a:ext>
              </a:extLst>
            </p:cNvPr>
            <p:cNvSpPr/>
            <p:nvPr/>
          </p:nvSpPr>
          <p:spPr>
            <a:xfrm>
              <a:off x="1286381" y="1992224"/>
              <a:ext cx="864096" cy="588487"/>
            </a:xfrm>
            <a:prstGeom prst="rect">
              <a:avLst/>
            </a:prstGeom>
            <a:solidFill>
              <a:srgbClr val="7F9513">
                <a:lumMod val="20000"/>
                <a:lumOff val="80000"/>
              </a:srgbClr>
            </a:solidFill>
            <a:ln w="25400" cap="flat" cmpd="sng" algn="ctr">
              <a:solidFill>
                <a:srgbClr val="16386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1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CCD2D73-1A14-57B8-F126-0A0A9C53F12A}"/>
              </a:ext>
            </a:extLst>
          </p:cNvPr>
          <p:cNvGrpSpPr/>
          <p:nvPr/>
        </p:nvGrpSpPr>
        <p:grpSpPr>
          <a:xfrm>
            <a:off x="914027" y="2550231"/>
            <a:ext cx="9865130" cy="591106"/>
            <a:chOff x="1286381" y="2743250"/>
            <a:chExt cx="9865130" cy="591106"/>
          </a:xfrm>
          <a:solidFill>
            <a:srgbClr val="E8CB98"/>
          </a:solidFill>
        </p:grpSpPr>
        <p:sp>
          <p:nvSpPr>
            <p:cNvPr id="45" name="Arrow: Pentagon 22">
              <a:extLst>
                <a:ext uri="{FF2B5EF4-FFF2-40B4-BE49-F238E27FC236}">
                  <a16:creationId xmlns:a16="http://schemas.microsoft.com/office/drawing/2014/main" id="{0C847F6A-7F26-EC3D-A992-3FA896969DC3}"/>
                </a:ext>
              </a:extLst>
            </p:cNvPr>
            <p:cNvSpPr/>
            <p:nvPr/>
          </p:nvSpPr>
          <p:spPr>
            <a:xfrm>
              <a:off x="2222519" y="2743250"/>
              <a:ext cx="8928992" cy="585914"/>
            </a:xfrm>
            <a:prstGeom prst="homePlate">
              <a:avLst/>
            </a:prstGeom>
            <a:grpFill/>
            <a:ln w="25400" cap="flat" cmpd="sng" algn="ctr">
              <a:solidFill>
                <a:srgbClr val="16386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Analyze and segment</a:t>
              </a:r>
            </a:p>
          </p:txBody>
        </p:sp>
        <p:sp>
          <p:nvSpPr>
            <p:cNvPr id="47" name="Rectangle 23">
              <a:extLst>
                <a:ext uri="{FF2B5EF4-FFF2-40B4-BE49-F238E27FC236}">
                  <a16:creationId xmlns:a16="http://schemas.microsoft.com/office/drawing/2014/main" id="{602C993E-A4B1-B0A0-1B5C-978C96937A48}"/>
                </a:ext>
              </a:extLst>
            </p:cNvPr>
            <p:cNvSpPr/>
            <p:nvPr/>
          </p:nvSpPr>
          <p:spPr>
            <a:xfrm>
              <a:off x="1286381" y="2745869"/>
              <a:ext cx="864096" cy="588487"/>
            </a:xfrm>
            <a:prstGeom prst="rect">
              <a:avLst/>
            </a:prstGeom>
            <a:grpFill/>
            <a:ln w="25400" cap="flat" cmpd="sng" algn="ctr">
              <a:solidFill>
                <a:srgbClr val="16386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2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FC6A489-8E30-686F-D1B1-23B7B7709E56}"/>
              </a:ext>
            </a:extLst>
          </p:cNvPr>
          <p:cNvGrpSpPr/>
          <p:nvPr/>
        </p:nvGrpSpPr>
        <p:grpSpPr>
          <a:xfrm>
            <a:off x="914027" y="3325034"/>
            <a:ext cx="9865130" cy="589173"/>
            <a:chOff x="1286381" y="3518053"/>
            <a:chExt cx="9865130" cy="589173"/>
          </a:xfrm>
          <a:solidFill>
            <a:srgbClr val="DAAD5C"/>
          </a:solidFill>
        </p:grpSpPr>
        <p:sp>
          <p:nvSpPr>
            <p:cNvPr id="48" name="Rectangle 24">
              <a:extLst>
                <a:ext uri="{FF2B5EF4-FFF2-40B4-BE49-F238E27FC236}">
                  <a16:creationId xmlns:a16="http://schemas.microsoft.com/office/drawing/2014/main" id="{DD74AA0B-9FBA-3A71-812B-06169B9DC408}"/>
                </a:ext>
              </a:extLst>
            </p:cNvPr>
            <p:cNvSpPr/>
            <p:nvPr/>
          </p:nvSpPr>
          <p:spPr>
            <a:xfrm>
              <a:off x="1286381" y="3518739"/>
              <a:ext cx="864096" cy="588487"/>
            </a:xfrm>
            <a:prstGeom prst="rect">
              <a:avLst/>
            </a:prstGeom>
            <a:grpFill/>
            <a:ln w="25400" cap="flat" cmpd="sng" algn="ctr">
              <a:solidFill>
                <a:srgbClr val="16386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3</a:t>
              </a:r>
            </a:p>
          </p:txBody>
        </p:sp>
        <p:sp>
          <p:nvSpPr>
            <p:cNvPr id="49" name="Arrow: Pentagon 25">
              <a:extLst>
                <a:ext uri="{FF2B5EF4-FFF2-40B4-BE49-F238E27FC236}">
                  <a16:creationId xmlns:a16="http://schemas.microsoft.com/office/drawing/2014/main" id="{AF357F51-4571-4ECF-61A0-743F5216B698}"/>
                </a:ext>
              </a:extLst>
            </p:cNvPr>
            <p:cNvSpPr/>
            <p:nvPr/>
          </p:nvSpPr>
          <p:spPr>
            <a:xfrm>
              <a:off x="2222519" y="3518053"/>
              <a:ext cx="8928992" cy="585914"/>
            </a:xfrm>
            <a:prstGeom prst="homePlate">
              <a:avLst/>
            </a:prstGeom>
            <a:grpFill/>
            <a:ln w="25400" cap="flat" cmpd="sng" algn="ctr">
              <a:solidFill>
                <a:srgbClr val="16386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Assess, graduate, monitor and improve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040FAD0-7455-265A-6275-29FED60B6D61}"/>
              </a:ext>
            </a:extLst>
          </p:cNvPr>
          <p:cNvGrpSpPr/>
          <p:nvPr/>
        </p:nvGrpSpPr>
        <p:grpSpPr>
          <a:xfrm>
            <a:off x="914027" y="4082913"/>
            <a:ext cx="9865130" cy="592815"/>
            <a:chOff x="1286381" y="4275932"/>
            <a:chExt cx="9865130" cy="592815"/>
          </a:xfrm>
          <a:solidFill>
            <a:srgbClr val="C78F2B"/>
          </a:solidFill>
        </p:grpSpPr>
        <p:sp>
          <p:nvSpPr>
            <p:cNvPr id="50" name="Rectangle 26">
              <a:extLst>
                <a:ext uri="{FF2B5EF4-FFF2-40B4-BE49-F238E27FC236}">
                  <a16:creationId xmlns:a16="http://schemas.microsoft.com/office/drawing/2014/main" id="{CE3DDC49-53D8-1D61-9363-1085B573672E}"/>
                </a:ext>
              </a:extLst>
            </p:cNvPr>
            <p:cNvSpPr/>
            <p:nvPr/>
          </p:nvSpPr>
          <p:spPr>
            <a:xfrm>
              <a:off x="1286381" y="4275932"/>
              <a:ext cx="864096" cy="588487"/>
            </a:xfrm>
            <a:prstGeom prst="rect">
              <a:avLst/>
            </a:prstGeom>
            <a:grpFill/>
            <a:ln w="25400" cap="flat" cmpd="sng" algn="ctr">
              <a:solidFill>
                <a:srgbClr val="16386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4</a:t>
              </a:r>
            </a:p>
          </p:txBody>
        </p:sp>
        <p:sp>
          <p:nvSpPr>
            <p:cNvPr id="51" name="Arrow: Pentagon 27">
              <a:extLst>
                <a:ext uri="{FF2B5EF4-FFF2-40B4-BE49-F238E27FC236}">
                  <a16:creationId xmlns:a16="http://schemas.microsoft.com/office/drawing/2014/main" id="{DE69D756-6C18-F0B1-A807-BE03A145264E}"/>
                </a:ext>
              </a:extLst>
            </p:cNvPr>
            <p:cNvSpPr/>
            <p:nvPr/>
          </p:nvSpPr>
          <p:spPr>
            <a:xfrm>
              <a:off x="2222519" y="4282833"/>
              <a:ext cx="8928992" cy="585914"/>
            </a:xfrm>
            <a:prstGeom prst="homePlate">
              <a:avLst/>
            </a:prstGeom>
            <a:grpFill/>
            <a:ln w="25400" cap="flat" cmpd="sng" algn="ctr">
              <a:solidFill>
                <a:srgbClr val="16386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Improve service delivery value chain performance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37CF450-FFAF-AD86-73E8-89F731F2C400}"/>
              </a:ext>
            </a:extLst>
          </p:cNvPr>
          <p:cNvGrpSpPr/>
          <p:nvPr/>
        </p:nvGrpSpPr>
        <p:grpSpPr>
          <a:xfrm>
            <a:off x="912439" y="4832749"/>
            <a:ext cx="9866718" cy="599103"/>
            <a:chOff x="1284793" y="5025768"/>
            <a:chExt cx="9866718" cy="599103"/>
          </a:xfrm>
          <a:solidFill>
            <a:srgbClr val="976D21"/>
          </a:solidFill>
        </p:grpSpPr>
        <p:sp>
          <p:nvSpPr>
            <p:cNvPr id="52" name="Rectangle 28">
              <a:extLst>
                <a:ext uri="{FF2B5EF4-FFF2-40B4-BE49-F238E27FC236}">
                  <a16:creationId xmlns:a16="http://schemas.microsoft.com/office/drawing/2014/main" id="{AF2AAB0F-8D4F-3444-225B-D718AC661270}"/>
                </a:ext>
              </a:extLst>
            </p:cNvPr>
            <p:cNvSpPr/>
            <p:nvPr/>
          </p:nvSpPr>
          <p:spPr>
            <a:xfrm>
              <a:off x="1284793" y="5036384"/>
              <a:ext cx="864096" cy="588487"/>
            </a:xfrm>
            <a:prstGeom prst="rect">
              <a:avLst/>
            </a:prstGeom>
            <a:grpFill/>
            <a:ln w="25400" cap="flat" cmpd="sng" algn="ctr">
              <a:solidFill>
                <a:srgbClr val="16386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5</a:t>
              </a:r>
            </a:p>
          </p:txBody>
        </p:sp>
        <p:sp>
          <p:nvSpPr>
            <p:cNvPr id="53" name="Arrow: Pentagon 29">
              <a:extLst>
                <a:ext uri="{FF2B5EF4-FFF2-40B4-BE49-F238E27FC236}">
                  <a16:creationId xmlns:a16="http://schemas.microsoft.com/office/drawing/2014/main" id="{649715C6-76AA-325D-5B02-F8665611311B}"/>
                </a:ext>
              </a:extLst>
            </p:cNvPr>
            <p:cNvSpPr/>
            <p:nvPr/>
          </p:nvSpPr>
          <p:spPr>
            <a:xfrm>
              <a:off x="2222519" y="5025768"/>
              <a:ext cx="8928992" cy="585914"/>
            </a:xfrm>
            <a:prstGeom prst="homePlate">
              <a:avLst/>
            </a:prstGeom>
            <a:grpFill/>
            <a:ln w="25400" cap="flat" cmpd="sng" algn="ctr">
              <a:solidFill>
                <a:srgbClr val="16386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Link advanced cooperatives to finance, inputs and markets</a:t>
              </a:r>
            </a:p>
          </p:txBody>
        </p:sp>
      </p:grpSp>
      <p:sp>
        <p:nvSpPr>
          <p:cNvPr id="15" name="object 18">
            <a:extLst>
              <a:ext uri="{FF2B5EF4-FFF2-40B4-BE49-F238E27FC236}">
                <a16:creationId xmlns:a16="http://schemas.microsoft.com/office/drawing/2014/main" id="{4712C046-5665-D9D5-6056-D3B75C60F7A3}"/>
              </a:ext>
            </a:extLst>
          </p:cNvPr>
          <p:cNvSpPr txBox="1">
            <a:spLocks/>
          </p:cNvSpPr>
          <p:nvPr/>
        </p:nvSpPr>
        <p:spPr>
          <a:xfrm>
            <a:off x="5026025" y="6540500"/>
            <a:ext cx="213677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rgbClr val="163861"/>
                </a:solidFill>
                <a:latin typeface="Calibri"/>
                <a:ea typeface="Arial"/>
                <a:cs typeface="Calibri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2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1200" b="0" i="0" u="none" strike="noStrike" kern="0" cap="none" spc="-5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©AgriGRADE</a:t>
            </a:r>
            <a:r>
              <a:rPr kumimoji="0" lang="nl-NL" sz="1200" b="0" i="0" u="none" strike="noStrike" kern="0" cap="none" spc="-25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 </a:t>
            </a:r>
            <a:r>
              <a: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| All</a:t>
            </a:r>
            <a:r>
              <a:rPr kumimoji="0" lang="nl-NL" sz="1200" b="0" i="0" u="none" strike="noStrike" kern="0" cap="none" spc="-20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 </a:t>
            </a:r>
            <a:r>
              <a:rPr kumimoji="0" lang="nl-NL" sz="1200" b="0" i="0" u="none" strike="noStrike" kern="0" cap="none" spc="-5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rights</a:t>
            </a:r>
            <a:r>
              <a:rPr kumimoji="0" lang="nl-NL" sz="1200" b="0" i="0" u="none" strike="noStrike" kern="0" cap="none" spc="-30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 </a:t>
            </a:r>
            <a:r>
              <a:rPr kumimoji="0" lang="nl-NL" sz="1200" b="0" i="0" u="none" strike="noStrike" kern="0" cap="none" spc="-5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reserved</a:t>
            </a:r>
          </a:p>
        </p:txBody>
      </p:sp>
      <p:sp>
        <p:nvSpPr>
          <p:cNvPr id="3" name="object 56">
            <a:extLst>
              <a:ext uri="{FF2B5EF4-FFF2-40B4-BE49-F238E27FC236}">
                <a16:creationId xmlns:a16="http://schemas.microsoft.com/office/drawing/2014/main" id="{8F335807-06E2-6EE1-1631-52893730BA22}"/>
              </a:ext>
            </a:extLst>
          </p:cNvPr>
          <p:cNvSpPr txBox="1"/>
          <p:nvPr/>
        </p:nvSpPr>
        <p:spPr>
          <a:xfrm>
            <a:off x="11302618" y="6541452"/>
            <a:ext cx="2413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2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pPr marL="38100" marR="0" lvl="0" indent="0" algn="l" defTabSz="914400" rtl="0" eaLnBrk="1" fontAlgn="auto" latinLnBrk="0" hangingPunct="1">
                <a:lnSpc>
                  <a:spcPts val="124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8817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7AE71-3BD5-4712-9550-1FDDB0991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152" y="426697"/>
            <a:ext cx="10317344" cy="823517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5888">
              <a:buClr>
                <a:srgbClr val="262262"/>
              </a:buClr>
              <a:buSzPts val="2800"/>
              <a:buFont typeface="Arial"/>
            </a:pPr>
            <a:r>
              <a:rPr lang="en-US" sz="2800" u="sng" dirty="0">
                <a:solidFill>
                  <a:schemeClr val="accent1">
                    <a:lumMod val="50000"/>
                  </a:schemeClr>
                </a:solidFill>
                <a:latin typeface="Montserrat"/>
                <a:cs typeface="Arial"/>
              </a:rPr>
              <a:t>Key features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Montserrat"/>
                <a:cs typeface="Arial"/>
              </a:rPr>
              <a:t>: The scoping allows segmenting cooperatives as each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Montserrat"/>
                <a:cs typeface="Arial"/>
              </a:rPr>
              <a:t>segment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Montserrat"/>
                <a:cs typeface="Arial"/>
              </a:rPr>
              <a:t> has specific BDS needs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E4E4A8-C226-C7B9-8762-4089BA105E58}"/>
              </a:ext>
            </a:extLst>
          </p:cNvPr>
          <p:cNvSpPr/>
          <p:nvPr/>
        </p:nvSpPr>
        <p:spPr>
          <a:xfrm>
            <a:off x="705155" y="5062654"/>
            <a:ext cx="5086046" cy="1011896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1335A6A-119B-4461-DA48-87B6920178E3}"/>
              </a:ext>
            </a:extLst>
          </p:cNvPr>
          <p:cNvSpPr/>
          <p:nvPr/>
        </p:nvSpPr>
        <p:spPr>
          <a:xfrm>
            <a:off x="705155" y="3966118"/>
            <a:ext cx="5086046" cy="1011896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5A2A1C4-1E4A-B858-3DAB-40379D5D8FCC}"/>
              </a:ext>
            </a:extLst>
          </p:cNvPr>
          <p:cNvSpPr/>
          <p:nvPr/>
        </p:nvSpPr>
        <p:spPr>
          <a:xfrm>
            <a:off x="705154" y="2869582"/>
            <a:ext cx="5086046" cy="1011896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6147E1-5CA6-ADCD-5E6B-FF1CA07CE617}"/>
              </a:ext>
            </a:extLst>
          </p:cNvPr>
          <p:cNvSpPr/>
          <p:nvPr/>
        </p:nvSpPr>
        <p:spPr>
          <a:xfrm>
            <a:off x="705153" y="1773046"/>
            <a:ext cx="5086046" cy="1011896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C1B86E5-7B01-3EAA-2DE8-20ACB750C1A9}"/>
              </a:ext>
            </a:extLst>
          </p:cNvPr>
          <p:cNvSpPr txBox="1"/>
          <p:nvPr/>
        </p:nvSpPr>
        <p:spPr>
          <a:xfrm>
            <a:off x="769512" y="4240623"/>
            <a:ext cx="29473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 dirty="0">
                <a:ln>
                  <a:noFill/>
                </a:ln>
                <a:solidFill>
                  <a:srgbClr val="AF68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Level 2: </a:t>
            </a:r>
            <a:r>
              <a:rPr kumimoji="0" lang="nl-NL" sz="2000" b="0" i="0" u="none" strike="noStrike" kern="0" cap="none" spc="0" normalizeH="0" baseline="0" noProof="0" dirty="0" err="1">
                <a:ln>
                  <a:noFill/>
                </a:ln>
                <a:solidFill>
                  <a:srgbClr val="AF68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Advancing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AF68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E5CD960-0DF6-2304-4793-6073C24CCE6A}"/>
              </a:ext>
            </a:extLst>
          </p:cNvPr>
          <p:cNvSpPr txBox="1"/>
          <p:nvPr/>
        </p:nvSpPr>
        <p:spPr>
          <a:xfrm>
            <a:off x="769512" y="3144087"/>
            <a:ext cx="3184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 dirty="0">
                <a:ln>
                  <a:noFill/>
                </a:ln>
                <a:solidFill>
                  <a:srgbClr val="AF68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Level 3: Advanced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AF68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0336C3C-1737-CC1F-304A-2EDD12390F88}"/>
              </a:ext>
            </a:extLst>
          </p:cNvPr>
          <p:cNvSpPr txBox="1"/>
          <p:nvPr/>
        </p:nvSpPr>
        <p:spPr>
          <a:xfrm>
            <a:off x="775342" y="2023961"/>
            <a:ext cx="3900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 dirty="0">
                <a:ln>
                  <a:noFill/>
                </a:ln>
                <a:solidFill>
                  <a:srgbClr val="AF68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Level 4: Top producers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AF68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3024EFE-BEA1-9579-0948-2FB690117C1E}"/>
              </a:ext>
            </a:extLst>
          </p:cNvPr>
          <p:cNvSpPr txBox="1"/>
          <p:nvPr/>
        </p:nvSpPr>
        <p:spPr>
          <a:xfrm>
            <a:off x="3581895" y="5328275"/>
            <a:ext cx="4405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Starting and emerging cooperatives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748391A-0193-67EB-B2C8-880EBB9711DE}"/>
              </a:ext>
            </a:extLst>
          </p:cNvPr>
          <p:cNvSpPr txBox="1"/>
          <p:nvPr/>
        </p:nvSpPr>
        <p:spPr>
          <a:xfrm>
            <a:off x="4192080" y="4302789"/>
            <a:ext cx="31849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Advancing cooperatives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91BC174-5633-AAD9-C702-BE12C01725E4}"/>
              </a:ext>
            </a:extLst>
          </p:cNvPr>
          <p:cNvSpPr txBox="1"/>
          <p:nvPr/>
        </p:nvSpPr>
        <p:spPr>
          <a:xfrm>
            <a:off x="4946851" y="3167389"/>
            <a:ext cx="1675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Professional cooperatives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AD95B06-4A2E-17EB-525D-E2B45338FC4C}"/>
              </a:ext>
            </a:extLst>
          </p:cNvPr>
          <p:cNvSpPr txBox="1"/>
          <p:nvPr/>
        </p:nvSpPr>
        <p:spPr>
          <a:xfrm>
            <a:off x="2737461" y="2186437"/>
            <a:ext cx="60941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Star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performers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7EEFBD3-E86B-50D0-35BC-DAC204E46C30}"/>
              </a:ext>
            </a:extLst>
          </p:cNvPr>
          <p:cNvGrpSpPr/>
          <p:nvPr/>
        </p:nvGrpSpPr>
        <p:grpSpPr>
          <a:xfrm>
            <a:off x="2550186" y="2669673"/>
            <a:ext cx="6482080" cy="3341370"/>
            <a:chOff x="2375661" y="2758441"/>
            <a:chExt cx="6482080" cy="3341370"/>
          </a:xfrm>
        </p:grpSpPr>
        <p:grpSp>
          <p:nvGrpSpPr>
            <p:cNvPr id="38" name="object 25">
              <a:extLst>
                <a:ext uri="{FF2B5EF4-FFF2-40B4-BE49-F238E27FC236}">
                  <a16:creationId xmlns:a16="http://schemas.microsoft.com/office/drawing/2014/main" id="{1278B8E2-ED83-6B34-3B20-2C7668AAE337}"/>
                </a:ext>
              </a:extLst>
            </p:cNvPr>
            <p:cNvGrpSpPr/>
            <p:nvPr/>
          </p:nvGrpSpPr>
          <p:grpSpPr>
            <a:xfrm>
              <a:off x="2375661" y="4044951"/>
              <a:ext cx="6482080" cy="2054860"/>
              <a:chOff x="2471420" y="4097020"/>
              <a:chExt cx="6482080" cy="2054860"/>
            </a:xfrm>
          </p:grpSpPr>
          <p:sp>
            <p:nvSpPr>
              <p:cNvPr id="44" name="object 26">
                <a:extLst>
                  <a:ext uri="{FF2B5EF4-FFF2-40B4-BE49-F238E27FC236}">
                    <a16:creationId xmlns:a16="http://schemas.microsoft.com/office/drawing/2014/main" id="{009B0E90-1198-96FB-DC30-F8F083575067}"/>
                  </a:ext>
                </a:extLst>
              </p:cNvPr>
              <p:cNvSpPr/>
              <p:nvPr/>
            </p:nvSpPr>
            <p:spPr>
              <a:xfrm>
                <a:off x="2484120" y="5176520"/>
                <a:ext cx="6456680" cy="962660"/>
              </a:xfrm>
              <a:custGeom>
                <a:avLst/>
                <a:gdLst/>
                <a:ahLst/>
                <a:cxnLst/>
                <a:rect l="l" t="t" r="r" b="b"/>
                <a:pathLst>
                  <a:path w="6456680" h="962660">
                    <a:moveTo>
                      <a:pt x="5368289" y="0"/>
                    </a:moveTo>
                    <a:lnTo>
                      <a:pt x="1088390" y="0"/>
                    </a:lnTo>
                    <a:lnTo>
                      <a:pt x="0" y="962659"/>
                    </a:lnTo>
                    <a:lnTo>
                      <a:pt x="6456680" y="962659"/>
                    </a:lnTo>
                    <a:lnTo>
                      <a:pt x="5368289" y="0"/>
                    </a:lnTo>
                    <a:close/>
                  </a:path>
                </a:pathLst>
              </a:custGeom>
              <a:solidFill>
                <a:srgbClr val="F0DFBE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45" name="object 27">
                <a:extLst>
                  <a:ext uri="{FF2B5EF4-FFF2-40B4-BE49-F238E27FC236}">
                    <a16:creationId xmlns:a16="http://schemas.microsoft.com/office/drawing/2014/main" id="{22F06972-190F-8923-A4EE-CF445DB43FA6}"/>
                  </a:ext>
                </a:extLst>
              </p:cNvPr>
              <p:cNvSpPr/>
              <p:nvPr/>
            </p:nvSpPr>
            <p:spPr>
              <a:xfrm>
                <a:off x="2484120" y="5176520"/>
                <a:ext cx="6456680" cy="962660"/>
              </a:xfrm>
              <a:custGeom>
                <a:avLst/>
                <a:gdLst/>
                <a:ahLst/>
                <a:cxnLst/>
                <a:rect l="l" t="t" r="r" b="b"/>
                <a:pathLst>
                  <a:path w="6456680" h="962660">
                    <a:moveTo>
                      <a:pt x="0" y="962659"/>
                    </a:moveTo>
                    <a:lnTo>
                      <a:pt x="1088390" y="0"/>
                    </a:lnTo>
                    <a:lnTo>
                      <a:pt x="5368289" y="0"/>
                    </a:lnTo>
                    <a:lnTo>
                      <a:pt x="6456680" y="962659"/>
                    </a:lnTo>
                    <a:lnTo>
                      <a:pt x="0" y="962659"/>
                    </a:lnTo>
                    <a:close/>
                  </a:path>
                </a:pathLst>
              </a:custGeom>
              <a:ln w="25400">
                <a:solidFill>
                  <a:srgbClr val="0D2546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46" name="object 28">
                <a:extLst>
                  <a:ext uri="{FF2B5EF4-FFF2-40B4-BE49-F238E27FC236}">
                    <a16:creationId xmlns:a16="http://schemas.microsoft.com/office/drawing/2014/main" id="{381BE567-569B-AC5A-BECC-815CF0196BCA}"/>
                  </a:ext>
                </a:extLst>
              </p:cNvPr>
              <p:cNvSpPr/>
              <p:nvPr/>
            </p:nvSpPr>
            <p:spPr>
              <a:xfrm>
                <a:off x="3683000" y="4109720"/>
                <a:ext cx="4033520" cy="909319"/>
              </a:xfrm>
              <a:custGeom>
                <a:avLst/>
                <a:gdLst/>
                <a:ahLst/>
                <a:cxnLst/>
                <a:rect l="l" t="t" r="r" b="b"/>
                <a:pathLst>
                  <a:path w="4033520" h="909320">
                    <a:moveTo>
                      <a:pt x="3005454" y="0"/>
                    </a:moveTo>
                    <a:lnTo>
                      <a:pt x="1028064" y="0"/>
                    </a:lnTo>
                    <a:lnTo>
                      <a:pt x="0" y="909319"/>
                    </a:lnTo>
                    <a:lnTo>
                      <a:pt x="4033520" y="909319"/>
                    </a:lnTo>
                    <a:lnTo>
                      <a:pt x="3005454" y="0"/>
                    </a:lnTo>
                    <a:close/>
                  </a:path>
                </a:pathLst>
              </a:custGeom>
              <a:solidFill>
                <a:srgbClr val="E1BE80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47" name="object 29">
                <a:extLst>
                  <a:ext uri="{FF2B5EF4-FFF2-40B4-BE49-F238E27FC236}">
                    <a16:creationId xmlns:a16="http://schemas.microsoft.com/office/drawing/2014/main" id="{683FD659-6346-D3A4-25B5-D5877C63801C}"/>
                  </a:ext>
                </a:extLst>
              </p:cNvPr>
              <p:cNvSpPr/>
              <p:nvPr/>
            </p:nvSpPr>
            <p:spPr>
              <a:xfrm>
                <a:off x="3683000" y="4109720"/>
                <a:ext cx="4033520" cy="909319"/>
              </a:xfrm>
              <a:custGeom>
                <a:avLst/>
                <a:gdLst/>
                <a:ahLst/>
                <a:cxnLst/>
                <a:rect l="l" t="t" r="r" b="b"/>
                <a:pathLst>
                  <a:path w="4033520" h="909320">
                    <a:moveTo>
                      <a:pt x="0" y="909319"/>
                    </a:moveTo>
                    <a:lnTo>
                      <a:pt x="1028064" y="0"/>
                    </a:lnTo>
                    <a:lnTo>
                      <a:pt x="3005454" y="0"/>
                    </a:lnTo>
                    <a:lnTo>
                      <a:pt x="4033520" y="909319"/>
                    </a:lnTo>
                    <a:lnTo>
                      <a:pt x="0" y="909319"/>
                    </a:lnTo>
                    <a:close/>
                  </a:path>
                </a:pathLst>
              </a:custGeom>
              <a:ln w="25400">
                <a:solidFill>
                  <a:srgbClr val="0D2546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  <p:grpSp>
          <p:nvGrpSpPr>
            <p:cNvPr id="39" name="object 50">
              <a:extLst>
                <a:ext uri="{FF2B5EF4-FFF2-40B4-BE49-F238E27FC236}">
                  <a16:creationId xmlns:a16="http://schemas.microsoft.com/office/drawing/2014/main" id="{FD745891-4C22-904C-4AE2-55F3A4DCF93F}"/>
                </a:ext>
              </a:extLst>
            </p:cNvPr>
            <p:cNvGrpSpPr/>
            <p:nvPr/>
          </p:nvGrpSpPr>
          <p:grpSpPr>
            <a:xfrm>
              <a:off x="3241674" y="2758441"/>
              <a:ext cx="3277235" cy="2468880"/>
              <a:chOff x="3337433" y="2810510"/>
              <a:chExt cx="3277235" cy="2468880"/>
            </a:xfrm>
          </p:grpSpPr>
          <p:sp>
            <p:nvSpPr>
              <p:cNvPr id="40" name="object 51">
                <a:extLst>
                  <a:ext uri="{FF2B5EF4-FFF2-40B4-BE49-F238E27FC236}">
                    <a16:creationId xmlns:a16="http://schemas.microsoft.com/office/drawing/2014/main" id="{84A0D48D-C956-50C1-687B-173C4A9B2B87}"/>
                  </a:ext>
                </a:extLst>
              </p:cNvPr>
              <p:cNvSpPr/>
              <p:nvPr/>
            </p:nvSpPr>
            <p:spPr>
              <a:xfrm>
                <a:off x="3337433" y="2810509"/>
                <a:ext cx="2410460" cy="2468880"/>
              </a:xfrm>
              <a:custGeom>
                <a:avLst/>
                <a:gdLst/>
                <a:ahLst/>
                <a:cxnLst/>
                <a:rect l="l" t="t" r="r" b="b"/>
                <a:pathLst>
                  <a:path w="2410460" h="2468879">
                    <a:moveTo>
                      <a:pt x="385953" y="2062734"/>
                    </a:moveTo>
                    <a:lnTo>
                      <a:pt x="358355" y="2051685"/>
                    </a:lnTo>
                    <a:lnTo>
                      <a:pt x="267335" y="2015236"/>
                    </a:lnTo>
                    <a:lnTo>
                      <a:pt x="270573" y="2053958"/>
                    </a:lnTo>
                    <a:lnTo>
                      <a:pt x="264287" y="2054733"/>
                    </a:lnTo>
                    <a:lnTo>
                      <a:pt x="263017" y="2054860"/>
                    </a:lnTo>
                    <a:lnTo>
                      <a:pt x="261747" y="2055114"/>
                    </a:lnTo>
                    <a:lnTo>
                      <a:pt x="260604" y="2055622"/>
                    </a:lnTo>
                    <a:lnTo>
                      <a:pt x="243967" y="2061210"/>
                    </a:lnTo>
                    <a:lnTo>
                      <a:pt x="227711" y="2067687"/>
                    </a:lnTo>
                    <a:lnTo>
                      <a:pt x="181483" y="2092071"/>
                    </a:lnTo>
                    <a:lnTo>
                      <a:pt x="139192" y="2123186"/>
                    </a:lnTo>
                    <a:lnTo>
                      <a:pt x="101473" y="2160651"/>
                    </a:lnTo>
                    <a:lnTo>
                      <a:pt x="69342" y="2202815"/>
                    </a:lnTo>
                    <a:lnTo>
                      <a:pt x="42545" y="2249805"/>
                    </a:lnTo>
                    <a:lnTo>
                      <a:pt x="21844" y="2300732"/>
                    </a:lnTo>
                    <a:lnTo>
                      <a:pt x="7747" y="2354834"/>
                    </a:lnTo>
                    <a:lnTo>
                      <a:pt x="762" y="2411476"/>
                    </a:lnTo>
                    <a:lnTo>
                      <a:pt x="0" y="2430780"/>
                    </a:lnTo>
                    <a:lnTo>
                      <a:pt x="254" y="2450211"/>
                    </a:lnTo>
                    <a:lnTo>
                      <a:pt x="1270" y="2468880"/>
                    </a:lnTo>
                    <a:lnTo>
                      <a:pt x="39370" y="2466848"/>
                    </a:lnTo>
                    <a:lnTo>
                      <a:pt x="38354" y="2448052"/>
                    </a:lnTo>
                    <a:lnTo>
                      <a:pt x="38100" y="2430272"/>
                    </a:lnTo>
                    <a:lnTo>
                      <a:pt x="42418" y="2378202"/>
                    </a:lnTo>
                    <a:lnTo>
                      <a:pt x="53213" y="2328037"/>
                    </a:lnTo>
                    <a:lnTo>
                      <a:pt x="70231" y="2280793"/>
                    </a:lnTo>
                    <a:lnTo>
                      <a:pt x="92837" y="2236978"/>
                    </a:lnTo>
                    <a:lnTo>
                      <a:pt x="131191" y="2184527"/>
                    </a:lnTo>
                    <a:lnTo>
                      <a:pt x="164719" y="2151507"/>
                    </a:lnTo>
                    <a:lnTo>
                      <a:pt x="202438" y="2123821"/>
                    </a:lnTo>
                    <a:lnTo>
                      <a:pt x="243586" y="2102231"/>
                    </a:lnTo>
                    <a:lnTo>
                      <a:pt x="273748" y="2091969"/>
                    </a:lnTo>
                    <a:lnTo>
                      <a:pt x="276860" y="2129028"/>
                    </a:lnTo>
                    <a:lnTo>
                      <a:pt x="385953" y="2062734"/>
                    </a:lnTo>
                    <a:close/>
                  </a:path>
                  <a:path w="2410460" h="2468879">
                    <a:moveTo>
                      <a:pt x="1529207" y="1014476"/>
                    </a:moveTo>
                    <a:lnTo>
                      <a:pt x="1501851" y="1003554"/>
                    </a:lnTo>
                    <a:lnTo>
                      <a:pt x="1410589" y="967105"/>
                    </a:lnTo>
                    <a:lnTo>
                      <a:pt x="1413827" y="1005840"/>
                    </a:lnTo>
                    <a:lnTo>
                      <a:pt x="1407668" y="1006602"/>
                    </a:lnTo>
                    <a:lnTo>
                      <a:pt x="1406398" y="1006729"/>
                    </a:lnTo>
                    <a:lnTo>
                      <a:pt x="1405128" y="1006983"/>
                    </a:lnTo>
                    <a:lnTo>
                      <a:pt x="1403985" y="1007491"/>
                    </a:lnTo>
                    <a:lnTo>
                      <a:pt x="1387475" y="1012952"/>
                    </a:lnTo>
                    <a:lnTo>
                      <a:pt x="1371092" y="1019429"/>
                    </a:lnTo>
                    <a:lnTo>
                      <a:pt x="1324813" y="1043851"/>
                    </a:lnTo>
                    <a:lnTo>
                      <a:pt x="1282573" y="1074928"/>
                    </a:lnTo>
                    <a:lnTo>
                      <a:pt x="1244854" y="1112393"/>
                    </a:lnTo>
                    <a:lnTo>
                      <a:pt x="1212596" y="1154557"/>
                    </a:lnTo>
                    <a:lnTo>
                      <a:pt x="1185926" y="1201547"/>
                    </a:lnTo>
                    <a:lnTo>
                      <a:pt x="1165098" y="1252601"/>
                    </a:lnTo>
                    <a:lnTo>
                      <a:pt x="1151001" y="1306576"/>
                    </a:lnTo>
                    <a:lnTo>
                      <a:pt x="1144016" y="1363218"/>
                    </a:lnTo>
                    <a:lnTo>
                      <a:pt x="1143381" y="1382141"/>
                    </a:lnTo>
                    <a:lnTo>
                      <a:pt x="1143508" y="1401826"/>
                    </a:lnTo>
                    <a:lnTo>
                      <a:pt x="1144524" y="1420622"/>
                    </a:lnTo>
                    <a:lnTo>
                      <a:pt x="1182624" y="1418463"/>
                    </a:lnTo>
                    <a:lnTo>
                      <a:pt x="1181608" y="1399667"/>
                    </a:lnTo>
                    <a:lnTo>
                      <a:pt x="1181481" y="1382141"/>
                    </a:lnTo>
                    <a:lnTo>
                      <a:pt x="1185799" y="1329944"/>
                    </a:lnTo>
                    <a:lnTo>
                      <a:pt x="1196594" y="1279906"/>
                    </a:lnTo>
                    <a:lnTo>
                      <a:pt x="1213485" y="1232535"/>
                    </a:lnTo>
                    <a:lnTo>
                      <a:pt x="1236218" y="1188593"/>
                    </a:lnTo>
                    <a:lnTo>
                      <a:pt x="1274572" y="1136269"/>
                    </a:lnTo>
                    <a:lnTo>
                      <a:pt x="1308100" y="1103249"/>
                    </a:lnTo>
                    <a:lnTo>
                      <a:pt x="1345819" y="1075563"/>
                    </a:lnTo>
                    <a:lnTo>
                      <a:pt x="1387094" y="1053973"/>
                    </a:lnTo>
                    <a:lnTo>
                      <a:pt x="1417002" y="1043851"/>
                    </a:lnTo>
                    <a:lnTo>
                      <a:pt x="1420114" y="1080897"/>
                    </a:lnTo>
                    <a:lnTo>
                      <a:pt x="1529207" y="1014476"/>
                    </a:lnTo>
                    <a:close/>
                  </a:path>
                  <a:path w="2410460" h="2468879">
                    <a:moveTo>
                      <a:pt x="2410206" y="114554"/>
                    </a:moveTo>
                    <a:lnTo>
                      <a:pt x="2400592" y="95123"/>
                    </a:lnTo>
                    <a:lnTo>
                      <a:pt x="2353564" y="0"/>
                    </a:lnTo>
                    <a:lnTo>
                      <a:pt x="2295906" y="114046"/>
                    </a:lnTo>
                    <a:lnTo>
                      <a:pt x="2334031" y="114223"/>
                    </a:lnTo>
                    <a:lnTo>
                      <a:pt x="2331847" y="561594"/>
                    </a:lnTo>
                    <a:lnTo>
                      <a:pt x="2369947" y="561721"/>
                    </a:lnTo>
                    <a:lnTo>
                      <a:pt x="2372131" y="114388"/>
                    </a:lnTo>
                    <a:lnTo>
                      <a:pt x="2410206" y="114554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42" name="object 52">
                <a:extLst>
                  <a:ext uri="{FF2B5EF4-FFF2-40B4-BE49-F238E27FC236}">
                    <a16:creationId xmlns:a16="http://schemas.microsoft.com/office/drawing/2014/main" id="{D7ABBE7F-BA90-4184-313B-2A21278EEB93}"/>
                  </a:ext>
                </a:extLst>
              </p:cNvPr>
              <p:cNvSpPr/>
              <p:nvPr/>
            </p:nvSpPr>
            <p:spPr>
              <a:xfrm>
                <a:off x="4818380" y="3096260"/>
                <a:ext cx="1783080" cy="822960"/>
              </a:xfrm>
              <a:custGeom>
                <a:avLst/>
                <a:gdLst/>
                <a:ahLst/>
                <a:cxnLst/>
                <a:rect l="l" t="t" r="r" b="b"/>
                <a:pathLst>
                  <a:path w="1783079" h="822960">
                    <a:moveTo>
                      <a:pt x="1021588" y="0"/>
                    </a:moveTo>
                    <a:lnTo>
                      <a:pt x="761492" y="0"/>
                    </a:lnTo>
                    <a:lnTo>
                      <a:pt x="0" y="822959"/>
                    </a:lnTo>
                    <a:lnTo>
                      <a:pt x="1783079" y="822959"/>
                    </a:lnTo>
                    <a:lnTo>
                      <a:pt x="1021588" y="0"/>
                    </a:lnTo>
                    <a:close/>
                  </a:path>
                </a:pathLst>
              </a:custGeom>
              <a:solidFill>
                <a:srgbClr val="D39F40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43" name="object 53">
                <a:extLst>
                  <a:ext uri="{FF2B5EF4-FFF2-40B4-BE49-F238E27FC236}">
                    <a16:creationId xmlns:a16="http://schemas.microsoft.com/office/drawing/2014/main" id="{862B3248-3EEB-1855-7627-3A4AFAF98205}"/>
                  </a:ext>
                </a:extLst>
              </p:cNvPr>
              <p:cNvSpPr/>
              <p:nvPr/>
            </p:nvSpPr>
            <p:spPr>
              <a:xfrm>
                <a:off x="4818380" y="3096260"/>
                <a:ext cx="1783080" cy="822960"/>
              </a:xfrm>
              <a:custGeom>
                <a:avLst/>
                <a:gdLst/>
                <a:ahLst/>
                <a:cxnLst/>
                <a:rect l="l" t="t" r="r" b="b"/>
                <a:pathLst>
                  <a:path w="1783079" h="822960">
                    <a:moveTo>
                      <a:pt x="0" y="822959"/>
                    </a:moveTo>
                    <a:lnTo>
                      <a:pt x="761492" y="0"/>
                    </a:lnTo>
                    <a:lnTo>
                      <a:pt x="1021588" y="0"/>
                    </a:lnTo>
                    <a:lnTo>
                      <a:pt x="1783079" y="822959"/>
                    </a:lnTo>
                    <a:lnTo>
                      <a:pt x="0" y="822959"/>
                    </a:lnTo>
                    <a:close/>
                  </a:path>
                </a:pathLst>
              </a:custGeom>
              <a:ln w="25400">
                <a:solidFill>
                  <a:srgbClr val="0D2546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sp>
        <p:nvSpPr>
          <p:cNvPr id="48" name="Isosceles Triangle 47">
            <a:extLst>
              <a:ext uri="{FF2B5EF4-FFF2-40B4-BE49-F238E27FC236}">
                <a16:creationId xmlns:a16="http://schemas.microsoft.com/office/drawing/2014/main" id="{308344CB-9016-D901-E704-C022472C8D3D}"/>
              </a:ext>
            </a:extLst>
          </p:cNvPr>
          <p:cNvSpPr/>
          <p:nvPr/>
        </p:nvSpPr>
        <p:spPr>
          <a:xfrm>
            <a:off x="5650287" y="2187053"/>
            <a:ext cx="256478" cy="445670"/>
          </a:xfrm>
          <a:prstGeom prst="triangle">
            <a:avLst/>
          </a:prstGeom>
          <a:solidFill>
            <a:srgbClr val="D39F4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5EAA726-35BB-9963-51F7-F40F0994EA15}"/>
              </a:ext>
            </a:extLst>
          </p:cNvPr>
          <p:cNvSpPr txBox="1"/>
          <p:nvPr/>
        </p:nvSpPr>
        <p:spPr>
          <a:xfrm>
            <a:off x="814495" y="5328275"/>
            <a:ext cx="2433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 dirty="0">
                <a:ln>
                  <a:noFill/>
                </a:ln>
                <a:solidFill>
                  <a:srgbClr val="AF68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Level 1: Basic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AF68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" name="object 18">
            <a:extLst>
              <a:ext uri="{FF2B5EF4-FFF2-40B4-BE49-F238E27FC236}">
                <a16:creationId xmlns:a16="http://schemas.microsoft.com/office/drawing/2014/main" id="{6FFC1EF6-C8E5-F0AD-8657-D5939B792E73}"/>
              </a:ext>
            </a:extLst>
          </p:cNvPr>
          <p:cNvSpPr txBox="1">
            <a:spLocks/>
          </p:cNvSpPr>
          <p:nvPr/>
        </p:nvSpPr>
        <p:spPr>
          <a:xfrm>
            <a:off x="5026025" y="6540500"/>
            <a:ext cx="213677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rgbClr val="163861"/>
                </a:solidFill>
                <a:latin typeface="Calibri"/>
                <a:ea typeface="Arial"/>
                <a:cs typeface="Calibri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2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1200" b="0" i="0" u="none" strike="noStrike" kern="0" cap="none" spc="-5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©AgriGRADE</a:t>
            </a:r>
            <a:r>
              <a:rPr kumimoji="0" lang="nl-NL" sz="1200" b="0" i="0" u="none" strike="noStrike" kern="0" cap="none" spc="-25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 </a:t>
            </a:r>
            <a:r>
              <a: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| All</a:t>
            </a:r>
            <a:r>
              <a:rPr kumimoji="0" lang="nl-NL" sz="1200" b="0" i="0" u="none" strike="noStrike" kern="0" cap="none" spc="-20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 </a:t>
            </a:r>
            <a:r>
              <a:rPr kumimoji="0" lang="nl-NL" sz="1200" b="0" i="0" u="none" strike="noStrike" kern="0" cap="none" spc="-5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rights</a:t>
            </a:r>
            <a:r>
              <a:rPr kumimoji="0" lang="nl-NL" sz="1200" b="0" i="0" u="none" strike="noStrike" kern="0" cap="none" spc="-30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 </a:t>
            </a:r>
            <a:r>
              <a:rPr kumimoji="0" lang="nl-NL" sz="1200" b="0" i="0" u="none" strike="noStrike" kern="0" cap="none" spc="-5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reserved</a:t>
            </a:r>
          </a:p>
        </p:txBody>
      </p:sp>
      <p:sp>
        <p:nvSpPr>
          <p:cNvPr id="6" name="object 56">
            <a:extLst>
              <a:ext uri="{FF2B5EF4-FFF2-40B4-BE49-F238E27FC236}">
                <a16:creationId xmlns:a16="http://schemas.microsoft.com/office/drawing/2014/main" id="{1AF93D66-1636-A9F2-6873-E052A950B2A2}"/>
              </a:ext>
            </a:extLst>
          </p:cNvPr>
          <p:cNvSpPr txBox="1"/>
          <p:nvPr/>
        </p:nvSpPr>
        <p:spPr>
          <a:xfrm>
            <a:off x="11302618" y="6541452"/>
            <a:ext cx="2413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2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pPr marL="38100" marR="0" lvl="0" indent="0" algn="l" defTabSz="914400" rtl="0" eaLnBrk="1" fontAlgn="auto" latinLnBrk="0" hangingPunct="1">
                <a:lnSpc>
                  <a:spcPts val="124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41BF53-9603-EE04-CEA9-0E8BE8ABC615}"/>
              </a:ext>
            </a:extLst>
          </p:cNvPr>
          <p:cNvSpPr txBox="1"/>
          <p:nvPr/>
        </p:nvSpPr>
        <p:spPr>
          <a:xfrm>
            <a:off x="7588384" y="1773046"/>
            <a:ext cx="4156043" cy="2246769"/>
          </a:xfrm>
          <a:prstGeom prst="rect">
            <a:avLst/>
          </a:prstGeom>
          <a:solidFill>
            <a:srgbClr val="F3F9BD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000" u="sng" dirty="0"/>
              <a:t>BDS system</a:t>
            </a:r>
          </a:p>
          <a:p>
            <a:pPr algn="r"/>
            <a:endParaRPr lang="en-US" sz="2000" dirty="0"/>
          </a:p>
          <a:p>
            <a:pPr algn="r"/>
            <a:r>
              <a:rPr lang="en-US" sz="2000" dirty="0"/>
              <a:t>BDS partners need to demonstrate at what level their expertise lies</a:t>
            </a:r>
          </a:p>
          <a:p>
            <a:pPr algn="r"/>
            <a:endParaRPr lang="en-US" sz="2000" dirty="0"/>
          </a:p>
          <a:p>
            <a:pPr algn="r"/>
            <a:r>
              <a:rPr lang="en-US" sz="2000" dirty="0"/>
              <a:t>The curriculum is not prescribed. </a:t>
            </a:r>
          </a:p>
          <a:p>
            <a:pPr algn="r"/>
            <a:r>
              <a:rPr lang="en-US" sz="2000" dirty="0"/>
              <a:t>It is the result that counts</a:t>
            </a: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1731712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object 65"/>
          <p:cNvSpPr txBox="1">
            <a:spLocks noGrp="1"/>
          </p:cNvSpPr>
          <p:nvPr>
            <p:ph type="title"/>
          </p:nvPr>
        </p:nvSpPr>
        <p:spPr>
          <a:xfrm>
            <a:off x="735981" y="367991"/>
            <a:ext cx="10177184" cy="837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5888">
              <a:buClr>
                <a:srgbClr val="262262"/>
              </a:buClr>
              <a:buSzPts val="2800"/>
              <a:buFont typeface="Arial"/>
            </a:pPr>
            <a:r>
              <a:rPr lang="en-US" sz="2800" u="sng" dirty="0">
                <a:solidFill>
                  <a:schemeClr val="accent1">
                    <a:lumMod val="50000"/>
                  </a:schemeClr>
                </a:solidFill>
                <a:latin typeface="Montserrat"/>
                <a:cs typeface="Arial"/>
                <a:sym typeface="Arial"/>
              </a:rPr>
              <a:t>Key features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Montserrat"/>
                <a:cs typeface="Arial"/>
                <a:sym typeface="Arial"/>
              </a:rPr>
              <a:t>: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Montserrat"/>
                <a:cs typeface="Arial"/>
                <a:sym typeface="Arial"/>
              </a:rPr>
              <a:t>data-driven graduation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Montserrat"/>
                <a:cs typeface="Arial"/>
                <a:sym typeface="Arial"/>
              </a:rPr>
              <a:t>leads to market-led and measurable results</a:t>
            </a:r>
            <a:endParaRPr sz="2800" dirty="0">
              <a:solidFill>
                <a:schemeClr val="accent1">
                  <a:lumMod val="50000"/>
                </a:schemeClr>
              </a:solidFill>
              <a:latin typeface="Montserrat"/>
              <a:cs typeface="Arial"/>
              <a:sym typeface="Arial"/>
            </a:endParaRPr>
          </a:p>
        </p:txBody>
      </p:sp>
      <p:sp>
        <p:nvSpPr>
          <p:cNvPr id="3" name="Google Shape;112;p16">
            <a:extLst>
              <a:ext uri="{FF2B5EF4-FFF2-40B4-BE49-F238E27FC236}">
                <a16:creationId xmlns:a16="http://schemas.microsoft.com/office/drawing/2014/main" id="{158F9F8E-A2C8-0324-9E03-8C04BDEDE6E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163862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163862"/>
              </a:solidFill>
              <a:effectLst/>
              <a:uLnTx/>
              <a:uFillTx/>
              <a:latin typeface="Calibri" charset="0"/>
              <a:ea typeface="ＭＳ Ｐゴシック" charset="-128"/>
              <a:cs typeface="Arial"/>
              <a:sym typeface="Arial"/>
            </a:endParaRPr>
          </a:p>
        </p:txBody>
      </p:sp>
      <p:sp>
        <p:nvSpPr>
          <p:cNvPr id="11" name="object 18">
            <a:extLst>
              <a:ext uri="{FF2B5EF4-FFF2-40B4-BE49-F238E27FC236}">
                <a16:creationId xmlns:a16="http://schemas.microsoft.com/office/drawing/2014/main" id="{561588F0-2CF3-52E5-C0AC-5CB177417F63}"/>
              </a:ext>
            </a:extLst>
          </p:cNvPr>
          <p:cNvSpPr txBox="1">
            <a:spLocks/>
          </p:cNvSpPr>
          <p:nvPr/>
        </p:nvSpPr>
        <p:spPr>
          <a:xfrm>
            <a:off x="5026025" y="6540501"/>
            <a:ext cx="2448201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rgbClr val="163861"/>
                </a:solidFill>
                <a:latin typeface="Calibri"/>
                <a:ea typeface="Arial"/>
                <a:cs typeface="Calibri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2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1200" b="0" i="0" u="none" strike="noStrike" kern="0" cap="none" spc="-5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©SCOPEinsight - </a:t>
            </a:r>
            <a:r>
              <a:rPr kumimoji="0" lang="nl-NL" sz="1200" b="0" i="0" u="none" strike="noStrike" kern="0" cap="none" spc="0" normalizeH="0" baseline="0" noProof="0" dirty="0" err="1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All</a:t>
            </a:r>
            <a:r>
              <a:rPr kumimoji="0" lang="nl-NL" sz="1200" b="0" i="0" u="none" strike="noStrike" kern="0" cap="none" spc="-20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 </a:t>
            </a:r>
            <a:r>
              <a:rPr kumimoji="0" lang="nl-NL" sz="1200" b="0" i="0" u="none" strike="noStrike" kern="0" cap="none" spc="-5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rights</a:t>
            </a:r>
            <a:r>
              <a:rPr kumimoji="0" lang="nl-NL" sz="1200" b="0" i="0" u="none" strike="noStrike" kern="0" cap="none" spc="-30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 </a:t>
            </a:r>
            <a:r>
              <a:rPr kumimoji="0" lang="nl-NL" sz="1200" b="0" i="0" u="none" strike="noStrike" kern="0" cap="none" spc="-5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reserved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C60336-7087-82BF-A14D-D47208ECEE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9226" y="1591779"/>
            <a:ext cx="8217140" cy="43991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2639170-F743-BA24-578A-42E19E68B2C4}"/>
              </a:ext>
            </a:extLst>
          </p:cNvPr>
          <p:cNvSpPr txBox="1"/>
          <p:nvPr/>
        </p:nvSpPr>
        <p:spPr>
          <a:xfrm>
            <a:off x="6096000" y="5804059"/>
            <a:ext cx="2226365" cy="30777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Curriculum agnostic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3BC44621-9CDA-C83C-DF9D-AEA039443B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23" y="5918889"/>
            <a:ext cx="1281178" cy="864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93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object 65"/>
          <p:cNvSpPr txBox="1">
            <a:spLocks noGrp="1"/>
          </p:cNvSpPr>
          <p:nvPr>
            <p:ph type="title"/>
          </p:nvPr>
        </p:nvSpPr>
        <p:spPr>
          <a:xfrm>
            <a:off x="735981" y="367991"/>
            <a:ext cx="10197062" cy="837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5888">
              <a:buClr>
                <a:srgbClr val="262262"/>
              </a:buClr>
              <a:buSzPts val="2800"/>
              <a:buFont typeface="Arial"/>
            </a:pPr>
            <a:r>
              <a:rPr lang="en-US" sz="2800" u="sng" dirty="0">
                <a:solidFill>
                  <a:schemeClr val="accent1">
                    <a:lumMod val="50000"/>
                  </a:schemeClr>
                </a:solidFill>
                <a:latin typeface="Montserrat"/>
                <a:cs typeface="Arial"/>
                <a:sym typeface="Arial"/>
              </a:rPr>
              <a:t>Key features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Montserrat"/>
                <a:cs typeface="Arial"/>
                <a:sym typeface="Arial"/>
              </a:rPr>
              <a:t>: Service Delivery &amp; Business Model analysis to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Montserrat"/>
                <a:cs typeface="Arial"/>
                <a:sym typeface="Arial"/>
              </a:rPr>
              <a:t>strengthen the value chain</a:t>
            </a:r>
            <a:endParaRPr sz="2800" b="1" dirty="0">
              <a:solidFill>
                <a:schemeClr val="accent1">
                  <a:lumMod val="50000"/>
                </a:schemeClr>
              </a:solidFill>
              <a:latin typeface="Montserrat"/>
              <a:cs typeface="Arial"/>
              <a:sym typeface="Arial"/>
            </a:endParaRPr>
          </a:p>
        </p:txBody>
      </p:sp>
      <p:sp>
        <p:nvSpPr>
          <p:cNvPr id="3" name="Google Shape;112;p16">
            <a:extLst>
              <a:ext uri="{FF2B5EF4-FFF2-40B4-BE49-F238E27FC236}">
                <a16:creationId xmlns:a16="http://schemas.microsoft.com/office/drawing/2014/main" id="{158F9F8E-A2C8-0324-9E03-8C04BDEDE6E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163862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163862"/>
              </a:solidFill>
              <a:effectLst/>
              <a:uLnTx/>
              <a:uFillTx/>
              <a:latin typeface="Calibri" charset="0"/>
              <a:ea typeface="ＭＳ Ｐゴシック" charset="-128"/>
              <a:cs typeface="Arial"/>
              <a:sym typeface="Arial"/>
            </a:endParaRPr>
          </a:p>
        </p:txBody>
      </p:sp>
      <p:sp>
        <p:nvSpPr>
          <p:cNvPr id="11" name="object 18">
            <a:extLst>
              <a:ext uri="{FF2B5EF4-FFF2-40B4-BE49-F238E27FC236}">
                <a16:creationId xmlns:a16="http://schemas.microsoft.com/office/drawing/2014/main" id="{561588F0-2CF3-52E5-C0AC-5CB177417F63}"/>
              </a:ext>
            </a:extLst>
          </p:cNvPr>
          <p:cNvSpPr txBox="1">
            <a:spLocks/>
          </p:cNvSpPr>
          <p:nvPr/>
        </p:nvSpPr>
        <p:spPr>
          <a:xfrm>
            <a:off x="5026025" y="6540501"/>
            <a:ext cx="2448201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rgbClr val="163861"/>
                </a:solidFill>
                <a:latin typeface="Calibri"/>
                <a:ea typeface="Arial"/>
                <a:cs typeface="Calibri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2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1200" b="0" i="0" u="none" strike="noStrike" kern="0" cap="none" spc="-5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©SCOPEinsight - </a:t>
            </a:r>
            <a:r>
              <a:rPr kumimoji="0" lang="nl-NL" sz="1200" b="0" i="0" u="none" strike="noStrike" kern="0" cap="none" spc="0" normalizeH="0" baseline="0" noProof="0" dirty="0" err="1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All</a:t>
            </a:r>
            <a:r>
              <a:rPr kumimoji="0" lang="nl-NL" sz="1200" b="0" i="0" u="none" strike="noStrike" kern="0" cap="none" spc="-20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 </a:t>
            </a:r>
            <a:r>
              <a:rPr kumimoji="0" lang="nl-NL" sz="1200" b="0" i="0" u="none" strike="noStrike" kern="0" cap="none" spc="-5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rights</a:t>
            </a:r>
            <a:r>
              <a:rPr kumimoji="0" lang="nl-NL" sz="1200" b="0" i="0" u="none" strike="noStrike" kern="0" cap="none" spc="-30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 </a:t>
            </a:r>
            <a:r>
              <a:rPr kumimoji="0" lang="nl-NL" sz="1200" b="0" i="0" u="none" strike="noStrike" kern="0" cap="none" spc="-5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reserved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1710271-DDAA-034D-09FB-ED53D7F8ED30}"/>
              </a:ext>
            </a:extLst>
          </p:cNvPr>
          <p:cNvGrpSpPr/>
          <p:nvPr/>
        </p:nvGrpSpPr>
        <p:grpSpPr>
          <a:xfrm>
            <a:off x="7478316" y="3756893"/>
            <a:ext cx="3336448" cy="1724515"/>
            <a:chOff x="7664627" y="4103284"/>
            <a:chExt cx="3939374" cy="211840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B1ED6E6-D66F-D720-09F8-B7BAC61F6A58}"/>
                </a:ext>
              </a:extLst>
            </p:cNvPr>
            <p:cNvSpPr txBox="1"/>
            <p:nvPr/>
          </p:nvSpPr>
          <p:spPr>
            <a:xfrm>
              <a:off x="8683636" y="5636913"/>
              <a:ext cx="26877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  <a:sym typeface="Arial"/>
                </a:rPr>
                <a:t>Starting and emerging cooperatives 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0105206-B660-1F65-5A4D-8A7C6BF7ACE7}"/>
                </a:ext>
              </a:extLst>
            </p:cNvPr>
            <p:cNvGrpSpPr/>
            <p:nvPr/>
          </p:nvGrpSpPr>
          <p:grpSpPr>
            <a:xfrm>
              <a:off x="7664627" y="4431251"/>
              <a:ext cx="3939374" cy="1729612"/>
              <a:chOff x="2388361" y="3044191"/>
              <a:chExt cx="6456680" cy="3042920"/>
            </a:xfrm>
          </p:grpSpPr>
          <p:grpSp>
            <p:nvGrpSpPr>
              <p:cNvPr id="12" name="object 25">
                <a:extLst>
                  <a:ext uri="{FF2B5EF4-FFF2-40B4-BE49-F238E27FC236}">
                    <a16:creationId xmlns:a16="http://schemas.microsoft.com/office/drawing/2014/main" id="{2BD0D045-EF1D-A3C7-248A-245555FE50CE}"/>
                  </a:ext>
                </a:extLst>
              </p:cNvPr>
              <p:cNvGrpSpPr/>
              <p:nvPr/>
            </p:nvGrpSpPr>
            <p:grpSpPr>
              <a:xfrm>
                <a:off x="2388361" y="4057651"/>
                <a:ext cx="6456680" cy="2029460"/>
                <a:chOff x="2484120" y="4109720"/>
                <a:chExt cx="6456680" cy="2029460"/>
              </a:xfrm>
            </p:grpSpPr>
            <p:sp>
              <p:nvSpPr>
                <p:cNvPr id="16" name="object 26">
                  <a:extLst>
                    <a:ext uri="{FF2B5EF4-FFF2-40B4-BE49-F238E27FC236}">
                      <a16:creationId xmlns:a16="http://schemas.microsoft.com/office/drawing/2014/main" id="{5CEB35A6-FD55-8D4B-AB25-ACF22FDA2DAF}"/>
                    </a:ext>
                  </a:extLst>
                </p:cNvPr>
                <p:cNvSpPr/>
                <p:nvPr/>
              </p:nvSpPr>
              <p:spPr>
                <a:xfrm>
                  <a:off x="2484120" y="5176520"/>
                  <a:ext cx="6456680" cy="9626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56680" h="962660">
                      <a:moveTo>
                        <a:pt x="5368289" y="0"/>
                      </a:moveTo>
                      <a:lnTo>
                        <a:pt x="1088390" y="0"/>
                      </a:lnTo>
                      <a:lnTo>
                        <a:pt x="0" y="962659"/>
                      </a:lnTo>
                      <a:lnTo>
                        <a:pt x="6456680" y="962659"/>
                      </a:lnTo>
                      <a:lnTo>
                        <a:pt x="5368289" y="0"/>
                      </a:lnTo>
                      <a:close/>
                    </a:path>
                  </a:pathLst>
                </a:custGeom>
                <a:solidFill>
                  <a:srgbClr val="F0DFBE"/>
                </a:solidFill>
              </p:spPr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7" name="object 27">
                  <a:extLst>
                    <a:ext uri="{FF2B5EF4-FFF2-40B4-BE49-F238E27FC236}">
                      <a16:creationId xmlns:a16="http://schemas.microsoft.com/office/drawing/2014/main" id="{E082BAA7-5AFA-F4C9-E508-60BA17F17BC3}"/>
                    </a:ext>
                  </a:extLst>
                </p:cNvPr>
                <p:cNvSpPr/>
                <p:nvPr/>
              </p:nvSpPr>
              <p:spPr>
                <a:xfrm>
                  <a:off x="2484120" y="5176520"/>
                  <a:ext cx="6456680" cy="9626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56680" h="962660">
                      <a:moveTo>
                        <a:pt x="0" y="962659"/>
                      </a:moveTo>
                      <a:lnTo>
                        <a:pt x="1088390" y="0"/>
                      </a:lnTo>
                      <a:lnTo>
                        <a:pt x="5368289" y="0"/>
                      </a:lnTo>
                      <a:lnTo>
                        <a:pt x="6456680" y="962659"/>
                      </a:lnTo>
                      <a:lnTo>
                        <a:pt x="0" y="962659"/>
                      </a:lnTo>
                      <a:close/>
                    </a:path>
                  </a:pathLst>
                </a:custGeom>
                <a:ln w="25400">
                  <a:solidFill>
                    <a:srgbClr val="0D2546"/>
                  </a:solidFill>
                </a:ln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8" name="object 28">
                  <a:extLst>
                    <a:ext uri="{FF2B5EF4-FFF2-40B4-BE49-F238E27FC236}">
                      <a16:creationId xmlns:a16="http://schemas.microsoft.com/office/drawing/2014/main" id="{1D8437CB-611A-190D-05E4-1D8FBE7634AB}"/>
                    </a:ext>
                  </a:extLst>
                </p:cNvPr>
                <p:cNvSpPr/>
                <p:nvPr/>
              </p:nvSpPr>
              <p:spPr>
                <a:xfrm>
                  <a:off x="3683000" y="4109720"/>
                  <a:ext cx="4033520" cy="9093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33520" h="909320">
                      <a:moveTo>
                        <a:pt x="3005454" y="0"/>
                      </a:moveTo>
                      <a:lnTo>
                        <a:pt x="1028064" y="0"/>
                      </a:lnTo>
                      <a:lnTo>
                        <a:pt x="0" y="909319"/>
                      </a:lnTo>
                      <a:lnTo>
                        <a:pt x="4033520" y="909319"/>
                      </a:lnTo>
                      <a:lnTo>
                        <a:pt x="3005454" y="0"/>
                      </a:lnTo>
                      <a:close/>
                    </a:path>
                  </a:pathLst>
                </a:custGeom>
                <a:solidFill>
                  <a:srgbClr val="E1BE80"/>
                </a:solidFill>
              </p:spPr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9" name="object 29">
                  <a:extLst>
                    <a:ext uri="{FF2B5EF4-FFF2-40B4-BE49-F238E27FC236}">
                      <a16:creationId xmlns:a16="http://schemas.microsoft.com/office/drawing/2014/main" id="{A17C1DBC-2CC4-B498-E6B0-59820DD9E3DA}"/>
                    </a:ext>
                  </a:extLst>
                </p:cNvPr>
                <p:cNvSpPr/>
                <p:nvPr/>
              </p:nvSpPr>
              <p:spPr>
                <a:xfrm>
                  <a:off x="3683000" y="4109720"/>
                  <a:ext cx="4033520" cy="9093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33520" h="909320">
                      <a:moveTo>
                        <a:pt x="0" y="909319"/>
                      </a:moveTo>
                      <a:lnTo>
                        <a:pt x="1028064" y="0"/>
                      </a:lnTo>
                      <a:lnTo>
                        <a:pt x="3005454" y="0"/>
                      </a:lnTo>
                      <a:lnTo>
                        <a:pt x="4033520" y="909319"/>
                      </a:lnTo>
                      <a:lnTo>
                        <a:pt x="0" y="909319"/>
                      </a:lnTo>
                      <a:close/>
                    </a:path>
                  </a:pathLst>
                </a:custGeom>
                <a:ln w="25400">
                  <a:solidFill>
                    <a:srgbClr val="0D2546"/>
                  </a:solidFill>
                </a:ln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</p:grpSp>
          <p:grpSp>
            <p:nvGrpSpPr>
              <p:cNvPr id="13" name="object 50">
                <a:extLst>
                  <a:ext uri="{FF2B5EF4-FFF2-40B4-BE49-F238E27FC236}">
                    <a16:creationId xmlns:a16="http://schemas.microsoft.com/office/drawing/2014/main" id="{EF96B6F3-A03F-AAF4-7EC2-95BEFB215CA6}"/>
                  </a:ext>
                </a:extLst>
              </p:cNvPr>
              <p:cNvGrpSpPr/>
              <p:nvPr/>
            </p:nvGrpSpPr>
            <p:grpSpPr>
              <a:xfrm>
                <a:off x="4722621" y="3044191"/>
                <a:ext cx="1783080" cy="822960"/>
                <a:chOff x="4818380" y="3096260"/>
                <a:chExt cx="1783080" cy="822960"/>
              </a:xfrm>
            </p:grpSpPr>
            <p:sp>
              <p:nvSpPr>
                <p:cNvPr id="14" name="object 52">
                  <a:extLst>
                    <a:ext uri="{FF2B5EF4-FFF2-40B4-BE49-F238E27FC236}">
                      <a16:creationId xmlns:a16="http://schemas.microsoft.com/office/drawing/2014/main" id="{B0BAAB9F-7D8D-70CC-5428-49C81E6E95CE}"/>
                    </a:ext>
                  </a:extLst>
                </p:cNvPr>
                <p:cNvSpPr/>
                <p:nvPr/>
              </p:nvSpPr>
              <p:spPr>
                <a:xfrm>
                  <a:off x="4818380" y="3096260"/>
                  <a:ext cx="1783080" cy="822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3079" h="822960">
                      <a:moveTo>
                        <a:pt x="1021588" y="0"/>
                      </a:moveTo>
                      <a:lnTo>
                        <a:pt x="761492" y="0"/>
                      </a:lnTo>
                      <a:lnTo>
                        <a:pt x="0" y="822959"/>
                      </a:lnTo>
                      <a:lnTo>
                        <a:pt x="1783079" y="822959"/>
                      </a:lnTo>
                      <a:lnTo>
                        <a:pt x="1021588" y="0"/>
                      </a:lnTo>
                      <a:close/>
                    </a:path>
                  </a:pathLst>
                </a:custGeom>
                <a:solidFill>
                  <a:srgbClr val="D39F40"/>
                </a:solidFill>
              </p:spPr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5" name="object 53">
                  <a:extLst>
                    <a:ext uri="{FF2B5EF4-FFF2-40B4-BE49-F238E27FC236}">
                      <a16:creationId xmlns:a16="http://schemas.microsoft.com/office/drawing/2014/main" id="{DBB2250A-48B5-8F36-5EDC-31B5F9E53D57}"/>
                    </a:ext>
                  </a:extLst>
                </p:cNvPr>
                <p:cNvSpPr/>
                <p:nvPr/>
              </p:nvSpPr>
              <p:spPr>
                <a:xfrm>
                  <a:off x="4818380" y="3096260"/>
                  <a:ext cx="1783080" cy="822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3079" h="822960">
                      <a:moveTo>
                        <a:pt x="0" y="822959"/>
                      </a:moveTo>
                      <a:lnTo>
                        <a:pt x="761492" y="0"/>
                      </a:lnTo>
                      <a:lnTo>
                        <a:pt x="1021588" y="0"/>
                      </a:lnTo>
                      <a:lnTo>
                        <a:pt x="1783079" y="822959"/>
                      </a:lnTo>
                      <a:lnTo>
                        <a:pt x="0" y="822959"/>
                      </a:lnTo>
                      <a:close/>
                    </a:path>
                  </a:pathLst>
                </a:custGeom>
                <a:ln w="25400">
                  <a:solidFill>
                    <a:srgbClr val="0D2546"/>
                  </a:solidFill>
                </a:ln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</p:grpSp>
        </p:grp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8F16113C-0771-BB74-0552-B17B1B147E5B}"/>
                </a:ext>
              </a:extLst>
            </p:cNvPr>
            <p:cNvSpPr/>
            <p:nvPr/>
          </p:nvSpPr>
          <p:spPr>
            <a:xfrm>
              <a:off x="9573411" y="4103284"/>
              <a:ext cx="156483" cy="253321"/>
            </a:xfrm>
            <a:prstGeom prst="triangle">
              <a:avLst/>
            </a:prstGeom>
            <a:solidFill>
              <a:srgbClr val="D39F4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20" name="Oval 19">
            <a:extLst>
              <a:ext uri="{FF2B5EF4-FFF2-40B4-BE49-F238E27FC236}">
                <a16:creationId xmlns:a16="http://schemas.microsoft.com/office/drawing/2014/main" id="{531DFD86-E465-F979-5AFA-717A9B05A9DB}"/>
              </a:ext>
            </a:extLst>
          </p:cNvPr>
          <p:cNvSpPr/>
          <p:nvPr/>
        </p:nvSpPr>
        <p:spPr>
          <a:xfrm>
            <a:off x="6939281" y="2482301"/>
            <a:ext cx="4414519" cy="3869319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1400" b="1" i="0" u="none" strike="noStrike" kern="0" cap="none" spc="0" normalizeH="0" baseline="0" noProof="0" dirty="0">
                <a:ln>
                  <a:solidFill>
                    <a:srgbClr val="003857"/>
                  </a:solidFill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Analysis of SDM Data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1400" i="0" u="none" strike="noStrike" kern="0" cap="none" spc="0" normalizeH="0" baseline="0" noProof="0" dirty="0" err="1">
                <a:ln>
                  <a:solidFill>
                    <a:srgbClr val="003857"/>
                  </a:solidFill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  <a:sym typeface="Arial"/>
              </a:rPr>
              <a:t>combined</a:t>
            </a:r>
            <a:r>
              <a:rPr kumimoji="0" lang="nl-NL" sz="1400" i="0" u="none" strike="noStrike" kern="0" cap="none" spc="0" normalizeH="0" baseline="0" noProof="0" dirty="0">
                <a:ln>
                  <a:solidFill>
                    <a:srgbClr val="003857"/>
                  </a:solidFill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  <a:sym typeface="Arial"/>
              </a:rPr>
              <a:t> </a:t>
            </a:r>
            <a:r>
              <a:rPr kumimoji="0" lang="nl-NL" sz="1400" i="0" u="none" strike="noStrike" kern="0" cap="none" spc="0" normalizeH="0" baseline="0" noProof="0" dirty="0" err="1">
                <a:ln>
                  <a:solidFill>
                    <a:srgbClr val="003857"/>
                  </a:solidFill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  <a:sym typeface="Arial"/>
              </a:rPr>
              <a:t>with</a:t>
            </a:r>
            <a:r>
              <a:rPr kumimoji="0" lang="nl-NL" sz="1400" i="0" u="none" strike="noStrike" kern="0" cap="none" spc="0" normalizeH="0" baseline="0" noProof="0" dirty="0">
                <a:ln>
                  <a:solidFill>
                    <a:srgbClr val="003857"/>
                  </a:solidFill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  <a:sym typeface="Arial"/>
              </a:rPr>
              <a:t> SCOPE Data</a:t>
            </a:r>
            <a:endParaRPr kumimoji="0" lang="en-US" sz="1400" i="0" u="none" strike="noStrike" kern="0" cap="none" spc="0" normalizeH="0" baseline="0" noProof="0" dirty="0">
              <a:ln>
                <a:solidFill>
                  <a:srgbClr val="003857"/>
                </a:solidFill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  <a:sym typeface="Arial"/>
            </a:endParaRPr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E6BA3776-1949-54A7-C7AA-9B21773402F6}"/>
              </a:ext>
            </a:extLst>
          </p:cNvPr>
          <p:cNvSpPr/>
          <p:nvPr/>
        </p:nvSpPr>
        <p:spPr>
          <a:xfrm>
            <a:off x="10066992" y="2179102"/>
            <a:ext cx="437322" cy="651726"/>
          </a:xfrm>
          <a:prstGeom prst="downArrow">
            <a:avLst>
              <a:gd name="adj1" fmla="val 26767"/>
              <a:gd name="adj2" fmla="val 47677"/>
            </a:avLst>
          </a:prstGeom>
          <a:solidFill>
            <a:schemeClr val="accent1">
              <a:lumMod val="75000"/>
            </a:schemeClr>
          </a:solidFill>
          <a:ln w="25400">
            <a:solidFill>
              <a:srgbClr val="0D2546"/>
            </a:solidFill>
          </a:ln>
        </p:spPr>
        <p:txBody>
          <a:bodyPr spcFirstLastPara="1" vert="horz" wrap="square" lIns="0" tIns="6985" rIns="0" bIns="0" rtlCol="0" anchor="ctr" anchorCtr="0">
            <a:noAutofit/>
          </a:bodyPr>
          <a:lstStyle/>
          <a:p>
            <a:pPr marL="1905" marR="0" lvl="0" indent="0" algn="ctr" defTabSz="914400" rtl="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None/>
              <a:tabLst/>
              <a:defRPr/>
            </a:pPr>
            <a:endParaRPr kumimoji="0" lang="en-US" sz="2800" b="1" i="0" u="none" strike="noStrike" kern="1200" cap="none" spc="-1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Calibri"/>
              <a:sym typeface="Arial"/>
            </a:endParaRPr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2731A086-E6A2-C2A1-67D6-FAE7185C0B68}"/>
              </a:ext>
            </a:extLst>
          </p:cNvPr>
          <p:cNvSpPr/>
          <p:nvPr/>
        </p:nvSpPr>
        <p:spPr>
          <a:xfrm>
            <a:off x="7830231" y="2180695"/>
            <a:ext cx="437322" cy="651726"/>
          </a:xfrm>
          <a:prstGeom prst="downArrow">
            <a:avLst>
              <a:gd name="adj1" fmla="val 26767"/>
              <a:gd name="adj2" fmla="val 45354"/>
            </a:avLst>
          </a:prstGeom>
          <a:solidFill>
            <a:schemeClr val="accent1">
              <a:lumMod val="75000"/>
            </a:schemeClr>
          </a:solidFill>
          <a:ln w="25400">
            <a:solidFill>
              <a:srgbClr val="0D2546"/>
            </a:solidFill>
          </a:ln>
        </p:spPr>
        <p:txBody>
          <a:bodyPr spcFirstLastPara="1" vert="horz" wrap="square" lIns="0" tIns="6985" rIns="0" bIns="0" rtlCol="0" anchor="ctr" anchorCtr="0">
            <a:noAutofit/>
          </a:bodyPr>
          <a:lstStyle/>
          <a:p>
            <a:pPr marL="1905" marR="0" lvl="0" indent="0" algn="ctr" defTabSz="914400" rtl="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None/>
              <a:tabLst/>
              <a:defRPr/>
            </a:pPr>
            <a:endParaRPr kumimoji="0" lang="en-US" sz="2800" b="1" i="0" u="none" strike="noStrike" kern="1200" cap="none" spc="-1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Calibri"/>
              <a:sym typeface="Arial"/>
            </a:endParaRPr>
          </a:p>
        </p:txBody>
      </p:sp>
      <p:sp>
        <p:nvSpPr>
          <p:cNvPr id="23" name="object 46">
            <a:extLst>
              <a:ext uri="{FF2B5EF4-FFF2-40B4-BE49-F238E27FC236}">
                <a16:creationId xmlns:a16="http://schemas.microsoft.com/office/drawing/2014/main" id="{F3DF66E6-0304-61CB-0CE4-CAA12AACACF8}"/>
              </a:ext>
            </a:extLst>
          </p:cNvPr>
          <p:cNvSpPr txBox="1">
            <a:spLocks/>
          </p:cNvSpPr>
          <p:nvPr/>
        </p:nvSpPr>
        <p:spPr>
          <a:xfrm>
            <a:off x="6946202" y="1998277"/>
            <a:ext cx="2147887" cy="296876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400">
            <a:solidFill>
              <a:srgbClr val="0D2546"/>
            </a:solidFill>
          </a:ln>
        </p:spPr>
        <p:txBody>
          <a:bodyPr spcFirstLastPara="1" vert="horz" wrap="square" lIns="0" tIns="6985" rIns="0" bIns="0" rtlCol="0" anchor="ctr" anchorCtr="0">
            <a:sp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1905" marR="0" lvl="0" indent="0" algn="ctr" defTabSz="914400" rtl="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prstClr val="black"/>
              </a:buClr>
              <a:buSzPts val="1800"/>
              <a:buFontTx/>
              <a:buNone/>
              <a:tabLst/>
              <a:defRPr/>
            </a:pPr>
            <a:r>
              <a:rPr kumimoji="0" lang="en-US" sz="1800" b="1" i="0" u="none" strike="noStrike" kern="1200" cap="none" spc="-1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Calibri"/>
                <a:sym typeface="Arial"/>
              </a:rPr>
              <a:t>Prive</a:t>
            </a:r>
            <a:r>
              <a:rPr kumimoji="0" lang="en-US" sz="1800" b="1" i="0" u="none" strike="noStrike" kern="1200" cap="none" spc="-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Calibri"/>
                <a:sym typeface="Arial"/>
              </a:rPr>
              <a:t> Sector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Calibri"/>
              <a:sym typeface="Arial"/>
            </a:endParaRPr>
          </a:p>
        </p:txBody>
      </p:sp>
      <p:sp>
        <p:nvSpPr>
          <p:cNvPr id="24" name="object 46">
            <a:extLst>
              <a:ext uri="{FF2B5EF4-FFF2-40B4-BE49-F238E27FC236}">
                <a16:creationId xmlns:a16="http://schemas.microsoft.com/office/drawing/2014/main" id="{8920300E-8376-9C9C-9535-CC79ACCA46DF}"/>
              </a:ext>
            </a:extLst>
          </p:cNvPr>
          <p:cNvSpPr txBox="1">
            <a:spLocks/>
          </p:cNvSpPr>
          <p:nvPr/>
        </p:nvSpPr>
        <p:spPr>
          <a:xfrm>
            <a:off x="9211710" y="2003007"/>
            <a:ext cx="2147887" cy="296876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400">
            <a:solidFill>
              <a:srgbClr val="0D2546"/>
            </a:solidFill>
          </a:ln>
        </p:spPr>
        <p:txBody>
          <a:bodyPr spcFirstLastPara="1" vert="horz" wrap="square" lIns="0" tIns="6985" rIns="0" bIns="0" rtlCol="0" anchor="ctr" anchorCtr="0">
            <a:sp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1905" marR="0" lvl="0" indent="0" algn="ctr" defTabSz="914400" rtl="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prstClr val="black"/>
              </a:buClr>
              <a:buSzPts val="1800"/>
              <a:buFontTx/>
              <a:buNone/>
              <a:tabLst/>
              <a:defRPr/>
            </a:pPr>
            <a:r>
              <a:rPr kumimoji="0" lang="en-US" sz="1800" b="1" i="0" u="none" strike="noStrike" kern="1200" cap="none" spc="-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Calibri"/>
                <a:sym typeface="Arial"/>
              </a:rPr>
              <a:t>Private Sector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Calibri"/>
              <a:sym typeface="Arial"/>
            </a:endParaRPr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42117BCE-1359-D876-E243-B3E4415B6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02" y="1673157"/>
            <a:ext cx="3911581" cy="1924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133D5B7B-6A77-169D-511F-458066BDAC72}"/>
              </a:ext>
            </a:extLst>
          </p:cNvPr>
          <p:cNvGrpSpPr/>
          <p:nvPr/>
        </p:nvGrpSpPr>
        <p:grpSpPr>
          <a:xfrm>
            <a:off x="1190848" y="4357150"/>
            <a:ext cx="3100523" cy="1772471"/>
            <a:chOff x="3126649" y="1518760"/>
            <a:chExt cx="8465583" cy="4740530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EE669BC1-5BEE-7C8E-8C95-70A2974662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5833" b="11333"/>
            <a:stretch/>
          </p:blipFill>
          <p:spPr>
            <a:xfrm>
              <a:off x="3126649" y="1518760"/>
              <a:ext cx="8465583" cy="3321191"/>
            </a:xfrm>
            <a:prstGeom prst="rect">
              <a:avLst/>
            </a:prstGeom>
            <a:ln w="19050">
              <a:solidFill>
                <a:srgbClr val="209AB2"/>
              </a:solidFill>
            </a:ln>
          </p:spPr>
        </p:pic>
        <p:pic>
          <p:nvPicPr>
            <p:cNvPr id="28" name="Picture 8">
              <a:extLst>
                <a:ext uri="{FF2B5EF4-FFF2-40B4-BE49-F238E27FC236}">
                  <a16:creationId xmlns:a16="http://schemas.microsoft.com/office/drawing/2014/main" id="{F5A98D59-EFB7-21BF-9E32-D6516E6C71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21833" b="24667"/>
            <a:stretch/>
          </p:blipFill>
          <p:spPr>
            <a:xfrm>
              <a:off x="6371993" y="3585122"/>
              <a:ext cx="4916398" cy="1518217"/>
            </a:xfrm>
            <a:prstGeom prst="rect">
              <a:avLst/>
            </a:prstGeom>
            <a:ln w="19050">
              <a:solidFill>
                <a:srgbClr val="209AB2"/>
              </a:solidFill>
            </a:ln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008D7C9F-B181-763A-7F9A-0D977827DA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21333" b="26334"/>
            <a:stretch/>
          </p:blipFill>
          <p:spPr>
            <a:xfrm>
              <a:off x="7254818" y="4987137"/>
              <a:ext cx="4063867" cy="1243617"/>
            </a:xfrm>
            <a:prstGeom prst="rect">
              <a:avLst/>
            </a:prstGeom>
            <a:ln w="19050">
              <a:solidFill>
                <a:srgbClr val="209AB2"/>
              </a:solidFill>
            </a:ln>
          </p:spPr>
        </p:pic>
        <p:pic>
          <p:nvPicPr>
            <p:cNvPr id="30" name="Picture 10">
              <a:extLst>
                <a:ext uri="{FF2B5EF4-FFF2-40B4-BE49-F238E27FC236}">
                  <a16:creationId xmlns:a16="http://schemas.microsoft.com/office/drawing/2014/main" id="{CDE19476-6B86-C381-E249-EA3F491C1C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25594" t="20166" r="11594" b="14167"/>
            <a:stretch/>
          </p:blipFill>
          <p:spPr>
            <a:xfrm>
              <a:off x="3495224" y="4089065"/>
              <a:ext cx="3690485" cy="2170225"/>
            </a:xfrm>
            <a:prstGeom prst="rect">
              <a:avLst/>
            </a:prstGeom>
            <a:ln w="19050">
              <a:solidFill>
                <a:srgbClr val="209AB2"/>
              </a:solidFill>
            </a:ln>
          </p:spPr>
        </p:pic>
        <p:pic>
          <p:nvPicPr>
            <p:cNvPr id="31" name="Picture 13">
              <a:extLst>
                <a:ext uri="{FF2B5EF4-FFF2-40B4-BE49-F238E27FC236}">
                  <a16:creationId xmlns:a16="http://schemas.microsoft.com/office/drawing/2014/main" id="{ADA3C75A-CE37-6D90-3043-E9239151B1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25593" t="21000" r="11032" b="12333"/>
            <a:stretch/>
          </p:blipFill>
          <p:spPr>
            <a:xfrm>
              <a:off x="4488643" y="4745245"/>
              <a:ext cx="2627958" cy="1485509"/>
            </a:xfrm>
            <a:prstGeom prst="rect">
              <a:avLst/>
            </a:prstGeom>
            <a:ln w="19050">
              <a:solidFill>
                <a:srgbClr val="209AB2"/>
              </a:solidFill>
            </a:ln>
          </p:spPr>
        </p:pic>
      </p:grpSp>
      <p:sp>
        <p:nvSpPr>
          <p:cNvPr id="64" name="Isosceles Triangle 63">
            <a:extLst>
              <a:ext uri="{FF2B5EF4-FFF2-40B4-BE49-F238E27FC236}">
                <a16:creationId xmlns:a16="http://schemas.microsoft.com/office/drawing/2014/main" id="{C8890BD8-8EAB-479C-711D-D8C0B34DD7DF}"/>
              </a:ext>
            </a:extLst>
          </p:cNvPr>
          <p:cNvSpPr/>
          <p:nvPr/>
        </p:nvSpPr>
        <p:spPr>
          <a:xfrm rot="5400000">
            <a:off x="4861241" y="3895086"/>
            <a:ext cx="1798923" cy="421636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Plus Sign 65">
            <a:extLst>
              <a:ext uri="{FF2B5EF4-FFF2-40B4-BE49-F238E27FC236}">
                <a16:creationId xmlns:a16="http://schemas.microsoft.com/office/drawing/2014/main" id="{5E5D7718-15DE-1D53-0E46-14D4AB17D3B6}"/>
              </a:ext>
            </a:extLst>
          </p:cNvPr>
          <p:cNvSpPr/>
          <p:nvPr/>
        </p:nvSpPr>
        <p:spPr>
          <a:xfrm>
            <a:off x="2494722" y="3876261"/>
            <a:ext cx="288235" cy="278296"/>
          </a:xfrm>
          <a:prstGeom prst="mathPlus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7" name="Picture 66" descr="A picture containing text&#10;&#10;Description automatically generated">
            <a:extLst>
              <a:ext uri="{FF2B5EF4-FFF2-40B4-BE49-F238E27FC236}">
                <a16:creationId xmlns:a16="http://schemas.microsoft.com/office/drawing/2014/main" id="{A4C54F86-E732-C565-3853-BCF60BAAFF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423" y="5918889"/>
            <a:ext cx="1281178" cy="864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230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row: Right 5">
            <a:extLst>
              <a:ext uri="{FF2B5EF4-FFF2-40B4-BE49-F238E27FC236}">
                <a16:creationId xmlns:a16="http://schemas.microsoft.com/office/drawing/2014/main" id="{5A7D1D7A-EAC8-F1E4-0AE1-BB4ACA8EC304}"/>
              </a:ext>
            </a:extLst>
          </p:cNvPr>
          <p:cNvSpPr/>
          <p:nvPr/>
        </p:nvSpPr>
        <p:spPr>
          <a:xfrm rot="10800000">
            <a:off x="6143930" y="3310811"/>
            <a:ext cx="2340698" cy="307777"/>
          </a:xfrm>
          <a:prstGeom prst="rightArrow">
            <a:avLst/>
          </a:prstGeom>
          <a:noFill/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Calibri"/>
              <a:sym typeface="Arial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BE003C4-80F3-F17B-98F4-CC13E8949B00}"/>
              </a:ext>
            </a:extLst>
          </p:cNvPr>
          <p:cNvSpPr/>
          <p:nvPr/>
        </p:nvSpPr>
        <p:spPr>
          <a:xfrm>
            <a:off x="704189" y="2198075"/>
            <a:ext cx="10348178" cy="443100"/>
          </a:xfrm>
          <a:prstGeom prst="roundRect">
            <a:avLst/>
          </a:prstGeom>
          <a:solidFill>
            <a:schemeClr val="accent1">
              <a:lumMod val="75000"/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C96D053-874D-4BC3-AAEC-79A722A1500A}"/>
              </a:ext>
            </a:extLst>
          </p:cNvPr>
          <p:cNvSpPr/>
          <p:nvPr/>
        </p:nvSpPr>
        <p:spPr>
          <a:xfrm>
            <a:off x="9083448" y="2258391"/>
            <a:ext cx="1323193" cy="30777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sym typeface="Arial"/>
              </a:rPr>
              <a:t>Lenders</a:t>
            </a:r>
          </a:p>
        </p:txBody>
      </p:sp>
      <p:pic>
        <p:nvPicPr>
          <p:cNvPr id="35" name="Picture 34" descr="Icon&#10;&#10;Description automatically generated">
            <a:extLst>
              <a:ext uri="{FF2B5EF4-FFF2-40B4-BE49-F238E27FC236}">
                <a16:creationId xmlns:a16="http://schemas.microsoft.com/office/drawing/2014/main" id="{23713341-1161-4264-9198-424ED6DFE2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803" y="2788509"/>
            <a:ext cx="1243127" cy="1293185"/>
          </a:xfrm>
          <a:prstGeom prst="rect">
            <a:avLst/>
          </a:prstGeom>
        </p:spPr>
      </p:pic>
      <p:pic>
        <p:nvPicPr>
          <p:cNvPr id="44" name="Content Placeholder 4">
            <a:extLst>
              <a:ext uri="{FF2B5EF4-FFF2-40B4-BE49-F238E27FC236}">
                <a16:creationId xmlns:a16="http://schemas.microsoft.com/office/drawing/2014/main" id="{E4F69E7B-EACF-1292-1A21-C346552F86CC}"/>
              </a:ext>
            </a:extLst>
          </p:cNvPr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48"/>
          <a:stretch/>
        </p:blipFill>
        <p:spPr bwMode="auto">
          <a:xfrm>
            <a:off x="3992289" y="4090968"/>
            <a:ext cx="3189405" cy="1790122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71EA4E7E-5C32-CF4C-923D-4FBF0249AE1E}"/>
              </a:ext>
            </a:extLst>
          </p:cNvPr>
          <p:cNvSpPr txBox="1"/>
          <p:nvPr/>
        </p:nvSpPr>
        <p:spPr>
          <a:xfrm>
            <a:off x="4560590" y="2244595"/>
            <a:ext cx="22598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27763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/>
              </a:rPr>
              <a:t>The SCOPE Portal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99478AA-7AA0-C007-53ED-826A56BEA46A}"/>
              </a:ext>
            </a:extLst>
          </p:cNvPr>
          <p:cNvGrpSpPr/>
          <p:nvPr/>
        </p:nvGrpSpPr>
        <p:grpSpPr>
          <a:xfrm>
            <a:off x="7951855" y="2863830"/>
            <a:ext cx="3100512" cy="1940313"/>
            <a:chOff x="8873840" y="2907572"/>
            <a:chExt cx="3100512" cy="3813907"/>
          </a:xfrm>
          <a:noFill/>
        </p:grpSpPr>
        <p:sp>
          <p:nvSpPr>
            <p:cNvPr id="48" name="Isosceles Triangle 47">
              <a:extLst>
                <a:ext uri="{FF2B5EF4-FFF2-40B4-BE49-F238E27FC236}">
                  <a16:creationId xmlns:a16="http://schemas.microsoft.com/office/drawing/2014/main" id="{17738B3A-F170-BA5E-7C74-EACB61016FD2}"/>
                </a:ext>
              </a:extLst>
            </p:cNvPr>
            <p:cNvSpPr/>
            <p:nvPr/>
          </p:nvSpPr>
          <p:spPr>
            <a:xfrm rot="10800000">
              <a:off x="8873840" y="2907572"/>
              <a:ext cx="3100512" cy="3813907"/>
            </a:xfrm>
            <a:prstGeom prst="triangle">
              <a:avLst/>
            </a:prstGeom>
            <a:solidFill>
              <a:schemeClr val="bg1"/>
            </a:solidFill>
            <a:ln w="6350">
              <a:solidFill>
                <a:srgbClr val="3153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DEC3ECB-95FB-C751-5A28-32A8C7A225C9}"/>
                </a:ext>
              </a:extLst>
            </p:cNvPr>
            <p:cNvSpPr txBox="1"/>
            <p:nvPr/>
          </p:nvSpPr>
          <p:spPr>
            <a:xfrm>
              <a:off x="9576144" y="3038946"/>
              <a:ext cx="1744147" cy="213652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ABBF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Funds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ABBF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Social Lenders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ABBF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Commercial Banks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ABBF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MFIs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ABBF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SACCOs</a:t>
              </a:r>
            </a:p>
          </p:txBody>
        </p:sp>
      </p:grpSp>
      <p:sp>
        <p:nvSpPr>
          <p:cNvPr id="29" name="Google Shape;272;p14">
            <a:extLst>
              <a:ext uri="{FF2B5EF4-FFF2-40B4-BE49-F238E27FC236}">
                <a16:creationId xmlns:a16="http://schemas.microsoft.com/office/drawing/2014/main" id="{AEC725A2-720E-9384-D3BC-BEA6F7E7B38B}"/>
              </a:ext>
            </a:extLst>
          </p:cNvPr>
          <p:cNvSpPr/>
          <p:nvPr/>
        </p:nvSpPr>
        <p:spPr>
          <a:xfrm>
            <a:off x="1082737" y="2842244"/>
            <a:ext cx="1477368" cy="1337912"/>
          </a:xfrm>
          <a:prstGeom prst="flowChartMagneticDisk">
            <a:avLst/>
          </a:prstGeom>
          <a:noFill/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" name="Google Shape;262;p14">
            <a:extLst>
              <a:ext uri="{FF2B5EF4-FFF2-40B4-BE49-F238E27FC236}">
                <a16:creationId xmlns:a16="http://schemas.microsoft.com/office/drawing/2014/main" id="{D4977611-9F61-2667-3D2B-569B5C88BE4D}"/>
              </a:ext>
            </a:extLst>
          </p:cNvPr>
          <p:cNvGrpSpPr/>
          <p:nvPr/>
        </p:nvGrpSpPr>
        <p:grpSpPr>
          <a:xfrm>
            <a:off x="1614339" y="3435101"/>
            <a:ext cx="516248" cy="463440"/>
            <a:chOff x="10785791" y="684039"/>
            <a:chExt cx="914400" cy="942571"/>
          </a:xfrm>
        </p:grpSpPr>
        <p:pic>
          <p:nvPicPr>
            <p:cNvPr id="20" name="Google Shape;263;p14" descr="A close up of text on a black background&#10;&#10;Description automatically generated">
              <a:extLst>
                <a:ext uri="{FF2B5EF4-FFF2-40B4-BE49-F238E27FC236}">
                  <a16:creationId xmlns:a16="http://schemas.microsoft.com/office/drawing/2014/main" id="{7F2F556C-CDCC-255C-9828-EB78D036F736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t="78933" b="-1123"/>
            <a:stretch/>
          </p:blipFill>
          <p:spPr>
            <a:xfrm>
              <a:off x="10785791" y="1426024"/>
              <a:ext cx="914400" cy="20058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1" name="Google Shape;264;p14">
              <a:extLst>
                <a:ext uri="{FF2B5EF4-FFF2-40B4-BE49-F238E27FC236}">
                  <a16:creationId xmlns:a16="http://schemas.microsoft.com/office/drawing/2014/main" id="{EE47C1CD-0CC4-5E21-AC0E-5F941A0E77BF}"/>
                </a:ext>
              </a:extLst>
            </p:cNvPr>
            <p:cNvGrpSpPr/>
            <p:nvPr/>
          </p:nvGrpSpPr>
          <p:grpSpPr>
            <a:xfrm>
              <a:off x="11012548" y="684039"/>
              <a:ext cx="466797" cy="802635"/>
              <a:chOff x="2251310" y="105519"/>
              <a:chExt cx="3382018" cy="5815208"/>
            </a:xfrm>
          </p:grpSpPr>
          <p:sp>
            <p:nvSpPr>
              <p:cNvPr id="22" name="Google Shape;265;p14">
                <a:extLst>
                  <a:ext uri="{FF2B5EF4-FFF2-40B4-BE49-F238E27FC236}">
                    <a16:creationId xmlns:a16="http://schemas.microsoft.com/office/drawing/2014/main" id="{70E9555E-86D7-E80C-6FE6-DD85BE694020}"/>
                  </a:ext>
                </a:extLst>
              </p:cNvPr>
              <p:cNvSpPr/>
              <p:nvPr/>
            </p:nvSpPr>
            <p:spPr>
              <a:xfrm rot="-2823591">
                <a:off x="2930190" y="2969055"/>
                <a:ext cx="1351702" cy="1932145"/>
              </a:xfrm>
              <a:custGeom>
                <a:avLst/>
                <a:gdLst/>
                <a:ahLst/>
                <a:cxnLst/>
                <a:rect l="l" t="t" r="r" b="b"/>
                <a:pathLst>
                  <a:path w="1351702" h="1932145" extrusionOk="0">
                    <a:moveTo>
                      <a:pt x="0" y="1904439"/>
                    </a:moveTo>
                    <a:lnTo>
                      <a:pt x="0" y="0"/>
                    </a:lnTo>
                    <a:lnTo>
                      <a:pt x="1351702" y="1932145"/>
                    </a:lnTo>
                    <a:lnTo>
                      <a:pt x="0" y="1904439"/>
                    </a:lnTo>
                    <a:close/>
                  </a:path>
                </a:pathLst>
              </a:custGeom>
              <a:solidFill>
                <a:srgbClr val="00ABC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3" name="Google Shape;266;p14">
                <a:extLst>
                  <a:ext uri="{FF2B5EF4-FFF2-40B4-BE49-F238E27FC236}">
                    <a16:creationId xmlns:a16="http://schemas.microsoft.com/office/drawing/2014/main" id="{7AFD767C-9BAD-B199-9CAF-38C5CC0945FD}"/>
                  </a:ext>
                </a:extLst>
              </p:cNvPr>
              <p:cNvGrpSpPr/>
              <p:nvPr/>
            </p:nvGrpSpPr>
            <p:grpSpPr>
              <a:xfrm>
                <a:off x="2251310" y="105519"/>
                <a:ext cx="3382018" cy="5815208"/>
                <a:chOff x="2251310" y="105519"/>
                <a:chExt cx="3382018" cy="5815208"/>
              </a:xfrm>
            </p:grpSpPr>
            <p:sp>
              <p:nvSpPr>
                <p:cNvPr id="24" name="Google Shape;267;p14">
                  <a:extLst>
                    <a:ext uri="{FF2B5EF4-FFF2-40B4-BE49-F238E27FC236}">
                      <a16:creationId xmlns:a16="http://schemas.microsoft.com/office/drawing/2014/main" id="{E00E5EB6-DD24-C3FF-AE1D-4AA5AF5D162F}"/>
                    </a:ext>
                  </a:extLst>
                </p:cNvPr>
                <p:cNvSpPr/>
                <p:nvPr/>
              </p:nvSpPr>
              <p:spPr>
                <a:xfrm rot="202859">
                  <a:off x="2939220" y="674032"/>
                  <a:ext cx="979559" cy="1508195"/>
                </a:xfrm>
                <a:prstGeom prst="triangle">
                  <a:avLst>
                    <a:gd name="adj" fmla="val 63836"/>
                  </a:avLst>
                </a:prstGeom>
                <a:solidFill>
                  <a:srgbClr val="33B44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" name="Google Shape;268;p14">
                  <a:extLst>
                    <a:ext uri="{FF2B5EF4-FFF2-40B4-BE49-F238E27FC236}">
                      <a16:creationId xmlns:a16="http://schemas.microsoft.com/office/drawing/2014/main" id="{F1D25155-B8FA-D1D3-13AB-E8C49E5A872F}"/>
                    </a:ext>
                  </a:extLst>
                </p:cNvPr>
                <p:cNvSpPr/>
                <p:nvPr/>
              </p:nvSpPr>
              <p:spPr>
                <a:xfrm rot="-10518499">
                  <a:off x="2920424" y="2250905"/>
                  <a:ext cx="2000964" cy="17135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0964" h="1713590" extrusionOk="0">
                      <a:moveTo>
                        <a:pt x="0" y="1713590"/>
                      </a:moveTo>
                      <a:lnTo>
                        <a:pt x="44819" y="0"/>
                      </a:lnTo>
                      <a:lnTo>
                        <a:pt x="2000964" y="1668024"/>
                      </a:lnTo>
                      <a:lnTo>
                        <a:pt x="0" y="1713590"/>
                      </a:lnTo>
                      <a:close/>
                    </a:path>
                  </a:pathLst>
                </a:custGeom>
                <a:solidFill>
                  <a:srgbClr val="96DCD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" name="Google Shape;269;p14">
                  <a:extLst>
                    <a:ext uri="{FF2B5EF4-FFF2-40B4-BE49-F238E27FC236}">
                      <a16:creationId xmlns:a16="http://schemas.microsoft.com/office/drawing/2014/main" id="{721AEEB3-697A-B228-22E7-235C87AA0895}"/>
                    </a:ext>
                  </a:extLst>
                </p:cNvPr>
                <p:cNvSpPr/>
                <p:nvPr/>
              </p:nvSpPr>
              <p:spPr>
                <a:xfrm rot="8146486">
                  <a:off x="2771160" y="2734495"/>
                  <a:ext cx="1384045" cy="20530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4045" h="2053009" extrusionOk="0">
                      <a:moveTo>
                        <a:pt x="46219" y="2053009"/>
                      </a:moveTo>
                      <a:lnTo>
                        <a:pt x="0" y="0"/>
                      </a:lnTo>
                      <a:lnTo>
                        <a:pt x="1384045" y="1781472"/>
                      </a:lnTo>
                      <a:lnTo>
                        <a:pt x="46219" y="2053009"/>
                      </a:lnTo>
                      <a:close/>
                    </a:path>
                  </a:pathLst>
                </a:custGeom>
                <a:solidFill>
                  <a:srgbClr val="68CDE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" name="Google Shape;270;p14">
                  <a:extLst>
                    <a:ext uri="{FF2B5EF4-FFF2-40B4-BE49-F238E27FC236}">
                      <a16:creationId xmlns:a16="http://schemas.microsoft.com/office/drawing/2014/main" id="{51ACF150-63D1-ED0B-5835-92A6ED7C441E}"/>
                    </a:ext>
                  </a:extLst>
                </p:cNvPr>
                <p:cNvSpPr/>
                <p:nvPr/>
              </p:nvSpPr>
              <p:spPr>
                <a:xfrm rot="7982459">
                  <a:off x="4236195" y="4469415"/>
                  <a:ext cx="1123336" cy="12372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3336" h="1237201" extrusionOk="0">
                      <a:moveTo>
                        <a:pt x="352771" y="1237201"/>
                      </a:moveTo>
                      <a:lnTo>
                        <a:pt x="0" y="0"/>
                      </a:lnTo>
                      <a:lnTo>
                        <a:pt x="1123336" y="1232091"/>
                      </a:lnTo>
                      <a:lnTo>
                        <a:pt x="352771" y="1237201"/>
                      </a:lnTo>
                      <a:close/>
                    </a:path>
                  </a:pathLst>
                </a:custGeom>
                <a:solidFill>
                  <a:srgbClr val="25276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" name="Google Shape;271;p14">
                  <a:extLst>
                    <a:ext uri="{FF2B5EF4-FFF2-40B4-BE49-F238E27FC236}">
                      <a16:creationId xmlns:a16="http://schemas.microsoft.com/office/drawing/2014/main" id="{C8DD90D4-1253-11C8-BDA7-9072AB7B432D}"/>
                    </a:ext>
                  </a:extLst>
                </p:cNvPr>
                <p:cNvSpPr/>
                <p:nvPr/>
              </p:nvSpPr>
              <p:spPr>
                <a:xfrm rot="-2827620">
                  <a:off x="2814621" y="168101"/>
                  <a:ext cx="598119" cy="9798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8119" h="979824" extrusionOk="0">
                      <a:moveTo>
                        <a:pt x="0" y="979824"/>
                      </a:moveTo>
                      <a:lnTo>
                        <a:pt x="392170" y="0"/>
                      </a:lnTo>
                      <a:lnTo>
                        <a:pt x="598119" y="797431"/>
                      </a:lnTo>
                      <a:lnTo>
                        <a:pt x="0" y="979824"/>
                      </a:lnTo>
                      <a:close/>
                    </a:path>
                  </a:pathLst>
                </a:custGeom>
                <a:solidFill>
                  <a:srgbClr val="24B38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56932308-9A81-4E8C-F4F5-F3E64EB9D229}"/>
              </a:ext>
            </a:extLst>
          </p:cNvPr>
          <p:cNvSpPr txBox="1"/>
          <p:nvPr/>
        </p:nvSpPr>
        <p:spPr>
          <a:xfrm>
            <a:off x="676275" y="2257962"/>
            <a:ext cx="22598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27763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/>
              </a:rPr>
              <a:t>Assessment Data</a:t>
            </a:r>
          </a:p>
        </p:txBody>
      </p:sp>
      <p:sp>
        <p:nvSpPr>
          <p:cNvPr id="5" name="object 56">
            <a:extLst>
              <a:ext uri="{FF2B5EF4-FFF2-40B4-BE49-F238E27FC236}">
                <a16:creationId xmlns:a16="http://schemas.microsoft.com/office/drawing/2014/main" id="{062CCCE2-32A9-E17F-2852-13DC85F86A3E}"/>
              </a:ext>
            </a:extLst>
          </p:cNvPr>
          <p:cNvSpPr txBox="1"/>
          <p:nvPr/>
        </p:nvSpPr>
        <p:spPr>
          <a:xfrm>
            <a:off x="11302618" y="6541452"/>
            <a:ext cx="2413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Arial"/>
              </a:rPr>
              <a:pPr marL="38100" marR="0" lvl="0" indent="0" algn="l" defTabSz="914400" rtl="0" eaLnBrk="1" fontAlgn="auto" latinLnBrk="0" hangingPunct="1">
                <a:lnSpc>
                  <a:spcPts val="12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Calibri"/>
              <a:ea typeface="+mn-ea"/>
              <a:cs typeface="Calibri"/>
              <a:sym typeface="Arial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2E9D46B3-3C74-43D4-5B70-10BE558403C7}"/>
              </a:ext>
            </a:extLst>
          </p:cNvPr>
          <p:cNvSpPr/>
          <p:nvPr/>
        </p:nvSpPr>
        <p:spPr>
          <a:xfrm>
            <a:off x="2560105" y="3314624"/>
            <a:ext cx="2340698" cy="307777"/>
          </a:xfrm>
          <a:prstGeom prst="rightArrow">
            <a:avLst/>
          </a:prstGeom>
          <a:noFill/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Calibri"/>
              <a:sym typeface="Arial"/>
            </a:endParaRPr>
          </a:p>
        </p:txBody>
      </p:sp>
      <p:sp>
        <p:nvSpPr>
          <p:cNvPr id="16" name="Google Shape;333;p25">
            <a:extLst>
              <a:ext uri="{FF2B5EF4-FFF2-40B4-BE49-F238E27FC236}">
                <a16:creationId xmlns:a16="http://schemas.microsoft.com/office/drawing/2014/main" id="{DFEB4BB0-36DB-2B20-DA35-E1B94F5C40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6275" y="348189"/>
            <a:ext cx="10919045" cy="888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5888">
              <a:buClr>
                <a:srgbClr val="262262"/>
              </a:buClr>
              <a:buSzPts val="2800"/>
            </a:pPr>
            <a:r>
              <a:rPr lang="en-US" sz="2800" u="sng" dirty="0">
                <a:solidFill>
                  <a:schemeClr val="accent1">
                    <a:lumMod val="50000"/>
                  </a:schemeClr>
                </a:solidFill>
                <a:latin typeface="Montserrat"/>
                <a:sym typeface="Montserrat"/>
              </a:rPr>
              <a:t>Key feature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Montserrat"/>
                <a:sym typeface="Montserrat"/>
              </a:rPr>
              <a:t>: Presenting a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Montserrat"/>
                <a:sym typeface="Montserrat"/>
              </a:rPr>
              <a:t>growing pipeline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Montserrat"/>
                <a:sym typeface="Montserrat"/>
              </a:rPr>
              <a:t>in a standardized way</a:t>
            </a: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Montserrat"/>
                <a:sym typeface="Montserrat"/>
              </a:rPr>
              <a:t>*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Montserrat"/>
                <a:sym typeface="Montserrat"/>
              </a:rPr>
              <a:t>, we can link cooperatives to lenders</a:t>
            </a:r>
            <a:endParaRPr sz="2800" dirty="0">
              <a:solidFill>
                <a:schemeClr val="accent1">
                  <a:lumMod val="50000"/>
                </a:schemeClr>
              </a:solidFill>
              <a:latin typeface="Montserra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5FDF8B-F2B1-8F7D-A798-1F93E0C13ACF}"/>
              </a:ext>
            </a:extLst>
          </p:cNvPr>
          <p:cNvSpPr txBox="1"/>
          <p:nvPr/>
        </p:nvSpPr>
        <p:spPr>
          <a:xfrm rot="410276">
            <a:off x="5284020" y="4023318"/>
            <a:ext cx="2535592" cy="369332"/>
          </a:xfrm>
          <a:prstGeom prst="rect">
            <a:avLst/>
          </a:prstGeom>
          <a:solidFill>
            <a:srgbClr val="FFEDB3"/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 defTabSz="914400" eaLnBrk="1" fontAlgn="auto" latinLnBrk="0" hangingPunct="1">
              <a:buClrTx/>
              <a:buSzTx/>
              <a:buFontTx/>
              <a:buNone/>
              <a:tabLst/>
              <a:defRPr kumimoji="0" sz="1800" b="1" kern="1200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/>
              </a:rPr>
              <a:t>Pilot ready</a:t>
            </a:r>
          </a:p>
        </p:txBody>
      </p:sp>
      <p:pic>
        <p:nvPicPr>
          <p:cNvPr id="30" name="Afbeelding 1">
            <a:extLst>
              <a:ext uri="{FF2B5EF4-FFF2-40B4-BE49-F238E27FC236}">
                <a16:creationId xmlns:a16="http://schemas.microsoft.com/office/drawing/2014/main" id="{C99121A0-AF4E-C4D4-394C-4D0321F68B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9416" y="6225167"/>
            <a:ext cx="987637" cy="40518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52873703-7487-F251-8AF4-B0F0E784AB43}"/>
              </a:ext>
            </a:extLst>
          </p:cNvPr>
          <p:cNvSpPr txBox="1"/>
          <p:nvPr/>
        </p:nvSpPr>
        <p:spPr>
          <a:xfrm>
            <a:off x="676275" y="6288559"/>
            <a:ext cx="7583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-5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Montserrat"/>
                <a:cs typeface="Arial"/>
                <a:sym typeface="Montserrat"/>
              </a:rPr>
              <a:t>* </a:t>
            </a:r>
            <a:r>
              <a:rPr lang="en-US" spc="-50" dirty="0">
                <a:solidFill>
                  <a:schemeClr val="bg2">
                    <a:lumMod val="50000"/>
                  </a:schemeClr>
                </a:solidFill>
                <a:latin typeface="Montserrat"/>
                <a:sym typeface="Montserrat"/>
              </a:rPr>
              <a:t>Based on</a:t>
            </a:r>
            <a:r>
              <a:rPr kumimoji="0" lang="en-US" sz="1400" b="0" i="0" u="none" strike="noStrike" kern="0" cap="none" spc="-5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Montserrat"/>
                <a:cs typeface="Arial"/>
                <a:sym typeface="Montserrat"/>
              </a:rPr>
              <a:t> the Bankability Metrics developed by CFI and SCOPEinsight thanks to AGRA</a:t>
            </a:r>
            <a:endParaRPr kumimoji="0" lang="nl-NL" sz="14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F3ED2FD6-1CA9-E04B-B7F9-2782447AA8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14585" y="185738"/>
            <a:ext cx="1018530" cy="68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956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Box 47">
            <a:extLst>
              <a:ext uri="{FF2B5EF4-FFF2-40B4-BE49-F238E27FC236}">
                <a16:creationId xmlns:a16="http://schemas.microsoft.com/office/drawing/2014/main" id="{6C8F955F-C9F5-48EE-A5D8-A43FA9FF958C}"/>
              </a:ext>
            </a:extLst>
          </p:cNvPr>
          <p:cNvSpPr txBox="1"/>
          <p:nvPr/>
        </p:nvSpPr>
        <p:spPr>
          <a:xfrm>
            <a:off x="6968816" y="348501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200 FOs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C5A9A82-0B63-48A3-A5F8-FB5BBF795B42}"/>
              </a:ext>
            </a:extLst>
          </p:cNvPr>
          <p:cNvSpPr txBox="1"/>
          <p:nvPr/>
        </p:nvSpPr>
        <p:spPr>
          <a:xfrm>
            <a:off x="6920581" y="305296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200 FOs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CDDC468-D1BD-46CC-9A5D-8C4BE6858421}"/>
              </a:ext>
            </a:extLst>
          </p:cNvPr>
          <p:cNvSpPr txBox="1"/>
          <p:nvPr/>
        </p:nvSpPr>
        <p:spPr>
          <a:xfrm>
            <a:off x="6344517" y="262091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85 FOs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90A43E5-4648-481B-B55C-311FD9D78088}"/>
              </a:ext>
            </a:extLst>
          </p:cNvPr>
          <p:cNvSpPr txBox="1"/>
          <p:nvPr/>
        </p:nvSpPr>
        <p:spPr>
          <a:xfrm>
            <a:off x="6023778" y="218887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15 FOs</a:t>
            </a:r>
          </a:p>
        </p:txBody>
      </p:sp>
      <p:sp>
        <p:nvSpPr>
          <p:cNvPr id="56" name="Slide Number Placeholder 5">
            <a:extLst>
              <a:ext uri="{FF2B5EF4-FFF2-40B4-BE49-F238E27FC236}">
                <a16:creationId xmlns:a16="http://schemas.microsoft.com/office/drawing/2014/main" id="{9A9CCF86-1AF5-4F5D-97F5-2AAB31D84534}"/>
              </a:ext>
            </a:extLst>
          </p:cNvPr>
          <p:cNvSpPr txBox="1">
            <a:spLocks/>
          </p:cNvSpPr>
          <p:nvPr/>
        </p:nvSpPr>
        <p:spPr>
          <a:xfrm>
            <a:off x="4772533" y="3965427"/>
            <a:ext cx="2844800" cy="208913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latinLnBrk="0" hangingPunct="1">
              <a:defRPr sz="1200" b="0" kern="1200">
                <a:solidFill>
                  <a:srgbClr val="163862"/>
                </a:solidFill>
                <a:latin typeface="Calibri" charset="0"/>
                <a:ea typeface="ＭＳ Ｐゴシック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63862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  <a:sym typeface="Arial"/>
              </a:rPr>
              <a:t>Year 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4300ED-4CBF-4ECA-BCE0-849013E9C878}"/>
              </a:ext>
            </a:extLst>
          </p:cNvPr>
          <p:cNvSpPr txBox="1"/>
          <p:nvPr/>
        </p:nvSpPr>
        <p:spPr>
          <a:xfrm>
            <a:off x="3500201" y="3460321"/>
            <a:ext cx="1296144" cy="394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300 FOs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F6670A5-8600-477E-9FA6-6E6D6B7E4CD2}"/>
              </a:ext>
            </a:extLst>
          </p:cNvPr>
          <p:cNvSpPr txBox="1"/>
          <p:nvPr/>
        </p:nvSpPr>
        <p:spPr>
          <a:xfrm>
            <a:off x="3019995" y="3027904"/>
            <a:ext cx="1296144" cy="394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150 FOs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DE9D070-28F6-459F-A1BF-B1A4BE25EAF9}"/>
              </a:ext>
            </a:extLst>
          </p:cNvPr>
          <p:cNvSpPr txBox="1"/>
          <p:nvPr/>
        </p:nvSpPr>
        <p:spPr>
          <a:xfrm>
            <a:off x="2630902" y="2595856"/>
            <a:ext cx="1296144" cy="394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40 FOs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D1E2FDE-D600-4E80-AC38-71DB91C1AAD4}"/>
              </a:ext>
            </a:extLst>
          </p:cNvPr>
          <p:cNvSpPr txBox="1"/>
          <p:nvPr/>
        </p:nvSpPr>
        <p:spPr>
          <a:xfrm>
            <a:off x="2468816" y="2163808"/>
            <a:ext cx="1296144" cy="394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10 FOs</a:t>
            </a:r>
          </a:p>
        </p:txBody>
      </p:sp>
      <p:sp>
        <p:nvSpPr>
          <p:cNvPr id="18" name="Arrow: Up 17">
            <a:extLst>
              <a:ext uri="{FF2B5EF4-FFF2-40B4-BE49-F238E27FC236}">
                <a16:creationId xmlns:a16="http://schemas.microsoft.com/office/drawing/2014/main" id="{37AA5410-46E1-420E-A4E9-0C8564F88343}"/>
              </a:ext>
            </a:extLst>
          </p:cNvPr>
          <p:cNvSpPr/>
          <p:nvPr/>
        </p:nvSpPr>
        <p:spPr>
          <a:xfrm rot="5400000">
            <a:off x="4475876" y="3757162"/>
            <a:ext cx="223089" cy="642089"/>
          </a:xfrm>
          <a:prstGeom prst="upArrow">
            <a:avLst/>
          </a:prstGeom>
          <a:solidFill>
            <a:srgbClr val="99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62" name="Slide Number Placeholder 5">
            <a:extLst>
              <a:ext uri="{FF2B5EF4-FFF2-40B4-BE49-F238E27FC236}">
                <a16:creationId xmlns:a16="http://schemas.microsoft.com/office/drawing/2014/main" id="{9139A8CA-C04A-4247-A90F-A26E33E656DF}"/>
              </a:ext>
            </a:extLst>
          </p:cNvPr>
          <p:cNvSpPr txBox="1">
            <a:spLocks/>
          </p:cNvSpPr>
          <p:nvPr/>
        </p:nvSpPr>
        <p:spPr>
          <a:xfrm>
            <a:off x="1080132" y="3964377"/>
            <a:ext cx="2844800" cy="177999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latinLnBrk="0" hangingPunct="1">
              <a:defRPr sz="1200" b="0" kern="1200">
                <a:solidFill>
                  <a:srgbClr val="163862"/>
                </a:solidFill>
                <a:latin typeface="Calibri" charset="0"/>
                <a:ea typeface="ＭＳ Ｐゴシック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63862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  <a:sym typeface="Arial"/>
              </a:rPr>
              <a:t>Year 1</a:t>
            </a: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CF0F3A3E-F8AF-4D3E-A7BB-E4BC293F5A76}"/>
              </a:ext>
            </a:extLst>
          </p:cNvPr>
          <p:cNvGrpSpPr/>
          <p:nvPr/>
        </p:nvGrpSpPr>
        <p:grpSpPr>
          <a:xfrm>
            <a:off x="1134864" y="2309539"/>
            <a:ext cx="2687780" cy="1527674"/>
            <a:chOff x="1426407" y="2415052"/>
            <a:chExt cx="2687780" cy="1527674"/>
          </a:xfrm>
        </p:grpSpPr>
        <p:sp>
          <p:nvSpPr>
            <p:cNvPr id="13" name="Trapezoid 12">
              <a:extLst>
                <a:ext uri="{FF2B5EF4-FFF2-40B4-BE49-F238E27FC236}">
                  <a16:creationId xmlns:a16="http://schemas.microsoft.com/office/drawing/2014/main" id="{598BA1BC-768C-4BB1-B39D-2E6411305ADA}"/>
                </a:ext>
              </a:extLst>
            </p:cNvPr>
            <p:cNvSpPr/>
            <p:nvPr/>
          </p:nvSpPr>
          <p:spPr>
            <a:xfrm>
              <a:off x="1426407" y="3562157"/>
              <a:ext cx="2687780" cy="380569"/>
            </a:xfrm>
            <a:prstGeom prst="trapezoid">
              <a:avLst>
                <a:gd name="adj" fmla="val 11306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endParaRPr>
            </a:p>
          </p:txBody>
        </p:sp>
        <p:sp>
          <p:nvSpPr>
            <p:cNvPr id="14" name="Trapezoid 13">
              <a:extLst>
                <a:ext uri="{FF2B5EF4-FFF2-40B4-BE49-F238E27FC236}">
                  <a16:creationId xmlns:a16="http://schemas.microsoft.com/office/drawing/2014/main" id="{5706AAC6-D9E2-4F8B-9036-A4773431D204}"/>
                </a:ext>
              </a:extLst>
            </p:cNvPr>
            <p:cNvSpPr/>
            <p:nvPr/>
          </p:nvSpPr>
          <p:spPr>
            <a:xfrm>
              <a:off x="1928495" y="3083877"/>
              <a:ext cx="1642022" cy="360408"/>
            </a:xfrm>
            <a:prstGeom prst="trapezoid">
              <a:avLst>
                <a:gd name="adj" fmla="val 113060"/>
              </a:avLst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endParaRPr>
            </a:p>
          </p:txBody>
        </p:sp>
        <p:sp>
          <p:nvSpPr>
            <p:cNvPr id="20" name="Trapezoid 19">
              <a:extLst>
                <a:ext uri="{FF2B5EF4-FFF2-40B4-BE49-F238E27FC236}">
                  <a16:creationId xmlns:a16="http://schemas.microsoft.com/office/drawing/2014/main" id="{CF8B22ED-7AD1-4AE1-B0D0-B482D8E015AE}"/>
                </a:ext>
              </a:extLst>
            </p:cNvPr>
            <p:cNvSpPr/>
            <p:nvPr/>
          </p:nvSpPr>
          <p:spPr>
            <a:xfrm>
              <a:off x="2463556" y="2676446"/>
              <a:ext cx="613780" cy="311305"/>
            </a:xfrm>
            <a:prstGeom prst="trapezoid">
              <a:avLst>
                <a:gd name="adj" fmla="val 92532"/>
              </a:avLst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endParaRPr>
            </a:p>
          </p:txBody>
        </p:sp>
        <p:sp>
          <p:nvSpPr>
            <p:cNvPr id="81" name="Trapezoid 80">
              <a:extLst>
                <a:ext uri="{FF2B5EF4-FFF2-40B4-BE49-F238E27FC236}">
                  <a16:creationId xmlns:a16="http://schemas.microsoft.com/office/drawing/2014/main" id="{1029D66E-7FEF-43BA-AFA7-C5CE4123EF24}"/>
                </a:ext>
              </a:extLst>
            </p:cNvPr>
            <p:cNvSpPr/>
            <p:nvPr/>
          </p:nvSpPr>
          <p:spPr>
            <a:xfrm>
              <a:off x="2735268" y="2415052"/>
              <a:ext cx="84368" cy="176655"/>
            </a:xfrm>
            <a:prstGeom prst="trapezoid">
              <a:avLst>
                <a:gd name="adj" fmla="val 113060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endParaRPr>
            </a:p>
          </p:txBody>
        </p:sp>
      </p:grpSp>
      <p:sp>
        <p:nvSpPr>
          <p:cNvPr id="61" name="Slide Number Placeholder 5">
            <a:extLst>
              <a:ext uri="{FF2B5EF4-FFF2-40B4-BE49-F238E27FC236}">
                <a16:creationId xmlns:a16="http://schemas.microsoft.com/office/drawing/2014/main" id="{5DB40389-BA48-4E0B-BE97-957E0E73642B}"/>
              </a:ext>
            </a:extLst>
          </p:cNvPr>
          <p:cNvSpPr txBox="1">
            <a:spLocks/>
          </p:cNvSpPr>
          <p:nvPr/>
        </p:nvSpPr>
        <p:spPr>
          <a:xfrm>
            <a:off x="8179630" y="3968947"/>
            <a:ext cx="3241451" cy="173431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latinLnBrk="0" hangingPunct="1">
              <a:defRPr sz="1200" b="0" kern="1200">
                <a:solidFill>
                  <a:srgbClr val="163862"/>
                </a:solidFill>
                <a:latin typeface="Calibri" charset="0"/>
                <a:ea typeface="ＭＳ Ｐゴシック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63862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  <a:sym typeface="Arial"/>
              </a:rPr>
              <a:t>Year 5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2B02C4A-7F9D-4F4F-AED5-910B9DBE1044}"/>
              </a:ext>
            </a:extLst>
          </p:cNvPr>
          <p:cNvSpPr txBox="1"/>
          <p:nvPr/>
        </p:nvSpPr>
        <p:spPr>
          <a:xfrm>
            <a:off x="10556283" y="3422298"/>
            <a:ext cx="1476866" cy="415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100 FOs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308808B4-0F87-4D3A-94A4-0971E7D55D7A}"/>
              </a:ext>
            </a:extLst>
          </p:cNvPr>
          <p:cNvSpPr txBox="1"/>
          <p:nvPr/>
        </p:nvSpPr>
        <p:spPr>
          <a:xfrm>
            <a:off x="10556283" y="3006704"/>
            <a:ext cx="1476866" cy="415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250 FOs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C62B0906-755A-45E6-94E4-2E332D3A9AB3}"/>
              </a:ext>
            </a:extLst>
          </p:cNvPr>
          <p:cNvSpPr txBox="1"/>
          <p:nvPr/>
        </p:nvSpPr>
        <p:spPr>
          <a:xfrm>
            <a:off x="9987109" y="2574656"/>
            <a:ext cx="1476866" cy="415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130 FOs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707CFCD4-3C80-4BDD-AB87-E4C18D4F62F0}"/>
              </a:ext>
            </a:extLst>
          </p:cNvPr>
          <p:cNvSpPr txBox="1"/>
          <p:nvPr/>
        </p:nvSpPr>
        <p:spPr>
          <a:xfrm>
            <a:off x="9700228" y="2142608"/>
            <a:ext cx="1476866" cy="415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20 FOs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A6E63FB8-51EC-4329-B488-68D31DFB592A}"/>
              </a:ext>
            </a:extLst>
          </p:cNvPr>
          <p:cNvSpPr/>
          <p:nvPr/>
        </p:nvSpPr>
        <p:spPr>
          <a:xfrm>
            <a:off x="532886" y="5201640"/>
            <a:ext cx="10720445" cy="9078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54125" algn="l"/>
              </a:tabLst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Uganda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: 	An example: 500 cooperatives are assessed on their levels of professionalism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54125" algn="l"/>
              </a:tabLst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Outcome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:	A national database with four segments of cooperatives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54125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	BDS trajectories per segment, give tailored support and graduate agribusinesses to next levels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492C843-8CF5-C7EC-B235-6659AB8179F4}"/>
              </a:ext>
            </a:extLst>
          </p:cNvPr>
          <p:cNvGrpSpPr/>
          <p:nvPr/>
        </p:nvGrpSpPr>
        <p:grpSpPr>
          <a:xfrm>
            <a:off x="4976365" y="2278963"/>
            <a:ext cx="2307552" cy="1642603"/>
            <a:chOff x="5094425" y="2242871"/>
            <a:chExt cx="2307552" cy="1642603"/>
          </a:xfrm>
        </p:grpSpPr>
        <p:sp>
          <p:nvSpPr>
            <p:cNvPr id="119" name="Trapezoid 118">
              <a:extLst>
                <a:ext uri="{FF2B5EF4-FFF2-40B4-BE49-F238E27FC236}">
                  <a16:creationId xmlns:a16="http://schemas.microsoft.com/office/drawing/2014/main" id="{6EE2B8D5-2333-4710-8953-08B6B3BA3650}"/>
                </a:ext>
              </a:extLst>
            </p:cNvPr>
            <p:cNvSpPr/>
            <p:nvPr/>
          </p:nvSpPr>
          <p:spPr>
            <a:xfrm>
              <a:off x="5094425" y="3391173"/>
              <a:ext cx="2307552" cy="494301"/>
            </a:xfrm>
            <a:prstGeom prst="trapezoid">
              <a:avLst>
                <a:gd name="adj" fmla="val 11306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endParaRPr>
            </a:p>
          </p:txBody>
        </p:sp>
        <p:sp>
          <p:nvSpPr>
            <p:cNvPr id="120" name="Trapezoid 119">
              <a:extLst>
                <a:ext uri="{FF2B5EF4-FFF2-40B4-BE49-F238E27FC236}">
                  <a16:creationId xmlns:a16="http://schemas.microsoft.com/office/drawing/2014/main" id="{8C98CABA-E9FF-48CD-955D-1FDCF85CF13F}"/>
                </a:ext>
              </a:extLst>
            </p:cNvPr>
            <p:cNvSpPr/>
            <p:nvPr/>
          </p:nvSpPr>
          <p:spPr>
            <a:xfrm>
              <a:off x="5267523" y="2881127"/>
              <a:ext cx="1951053" cy="443742"/>
            </a:xfrm>
            <a:prstGeom prst="trapezoid">
              <a:avLst>
                <a:gd name="adj" fmla="val 113060"/>
              </a:avLst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endParaRPr>
            </a:p>
          </p:txBody>
        </p:sp>
        <p:sp>
          <p:nvSpPr>
            <p:cNvPr id="121" name="Trapezoid 120">
              <a:extLst>
                <a:ext uri="{FF2B5EF4-FFF2-40B4-BE49-F238E27FC236}">
                  <a16:creationId xmlns:a16="http://schemas.microsoft.com/office/drawing/2014/main" id="{A5515B83-AD53-4DE3-BC38-0D892DE76465}"/>
                </a:ext>
              </a:extLst>
            </p:cNvPr>
            <p:cNvSpPr/>
            <p:nvPr/>
          </p:nvSpPr>
          <p:spPr>
            <a:xfrm>
              <a:off x="5779247" y="2503698"/>
              <a:ext cx="906845" cy="332511"/>
            </a:xfrm>
            <a:prstGeom prst="trapezoid">
              <a:avLst>
                <a:gd name="adj" fmla="val 92532"/>
              </a:avLst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endParaRPr>
            </a:p>
          </p:txBody>
        </p:sp>
        <p:sp>
          <p:nvSpPr>
            <p:cNvPr id="122" name="Trapezoid 121">
              <a:extLst>
                <a:ext uri="{FF2B5EF4-FFF2-40B4-BE49-F238E27FC236}">
                  <a16:creationId xmlns:a16="http://schemas.microsoft.com/office/drawing/2014/main" id="{1C27661B-87DD-48F7-8F14-47287F582BA7}"/>
                </a:ext>
              </a:extLst>
            </p:cNvPr>
            <p:cNvSpPr/>
            <p:nvPr/>
          </p:nvSpPr>
          <p:spPr>
            <a:xfrm>
              <a:off x="6145266" y="2242871"/>
              <a:ext cx="204888" cy="180678"/>
            </a:xfrm>
            <a:prstGeom prst="trapezoid">
              <a:avLst>
                <a:gd name="adj" fmla="val 113060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endParaRP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7746DEFB-4995-4BF2-A41E-9744820858EA}"/>
              </a:ext>
            </a:extLst>
          </p:cNvPr>
          <p:cNvGrpSpPr/>
          <p:nvPr/>
        </p:nvGrpSpPr>
        <p:grpSpPr>
          <a:xfrm>
            <a:off x="8536678" y="2244429"/>
            <a:ext cx="2344343" cy="1609917"/>
            <a:chOff x="1467460" y="2342713"/>
            <a:chExt cx="2344343" cy="1609917"/>
          </a:xfrm>
        </p:grpSpPr>
        <p:sp>
          <p:nvSpPr>
            <p:cNvPr id="124" name="Trapezoid 123">
              <a:extLst>
                <a:ext uri="{FF2B5EF4-FFF2-40B4-BE49-F238E27FC236}">
                  <a16:creationId xmlns:a16="http://schemas.microsoft.com/office/drawing/2014/main" id="{61C135B5-DB4B-420E-AE02-C027208184B8}"/>
                </a:ext>
              </a:extLst>
            </p:cNvPr>
            <p:cNvSpPr/>
            <p:nvPr/>
          </p:nvSpPr>
          <p:spPr>
            <a:xfrm rot="10800000">
              <a:off x="1867587" y="3547108"/>
              <a:ext cx="1476866" cy="405522"/>
            </a:xfrm>
            <a:prstGeom prst="trapezoid">
              <a:avLst>
                <a:gd name="adj" fmla="val 11306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endParaRPr>
            </a:p>
          </p:txBody>
        </p:sp>
        <p:sp>
          <p:nvSpPr>
            <p:cNvPr id="125" name="Trapezoid 124">
              <a:extLst>
                <a:ext uri="{FF2B5EF4-FFF2-40B4-BE49-F238E27FC236}">
                  <a16:creationId xmlns:a16="http://schemas.microsoft.com/office/drawing/2014/main" id="{A65BDB72-CC51-49D2-8C71-EE2322341448}"/>
                </a:ext>
              </a:extLst>
            </p:cNvPr>
            <p:cNvSpPr/>
            <p:nvPr/>
          </p:nvSpPr>
          <p:spPr>
            <a:xfrm>
              <a:off x="1467460" y="3077792"/>
              <a:ext cx="2344343" cy="373877"/>
            </a:xfrm>
            <a:prstGeom prst="trapezoid">
              <a:avLst>
                <a:gd name="adj" fmla="val 113060"/>
              </a:avLst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endParaRPr>
            </a:p>
          </p:txBody>
        </p:sp>
        <p:sp>
          <p:nvSpPr>
            <p:cNvPr id="126" name="Trapezoid 125">
              <a:extLst>
                <a:ext uri="{FF2B5EF4-FFF2-40B4-BE49-F238E27FC236}">
                  <a16:creationId xmlns:a16="http://schemas.microsoft.com/office/drawing/2014/main" id="{8A3C4B16-0060-4E5C-B743-18AE3153947E}"/>
                </a:ext>
              </a:extLst>
            </p:cNvPr>
            <p:cNvSpPr/>
            <p:nvPr/>
          </p:nvSpPr>
          <p:spPr>
            <a:xfrm>
              <a:off x="1939595" y="2672940"/>
              <a:ext cx="1335542" cy="303946"/>
            </a:xfrm>
            <a:prstGeom prst="trapezoid">
              <a:avLst>
                <a:gd name="adj" fmla="val 92532"/>
              </a:avLst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endParaRPr>
            </a:p>
          </p:txBody>
        </p:sp>
        <p:sp>
          <p:nvSpPr>
            <p:cNvPr id="127" name="Trapezoid 126">
              <a:extLst>
                <a:ext uri="{FF2B5EF4-FFF2-40B4-BE49-F238E27FC236}">
                  <a16:creationId xmlns:a16="http://schemas.microsoft.com/office/drawing/2014/main" id="{705B1EDF-4D0D-4EFC-87D0-8B30246FD9B6}"/>
                </a:ext>
              </a:extLst>
            </p:cNvPr>
            <p:cNvSpPr/>
            <p:nvPr/>
          </p:nvSpPr>
          <p:spPr>
            <a:xfrm>
              <a:off x="2392725" y="2342713"/>
              <a:ext cx="410966" cy="232354"/>
            </a:xfrm>
            <a:prstGeom prst="trapezoid">
              <a:avLst>
                <a:gd name="adj" fmla="val 113060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endParaRPr>
            </a:p>
          </p:txBody>
        </p:sp>
      </p:grpSp>
      <p:sp>
        <p:nvSpPr>
          <p:cNvPr id="134" name="Rectangle 133">
            <a:extLst>
              <a:ext uri="{FF2B5EF4-FFF2-40B4-BE49-F238E27FC236}">
                <a16:creationId xmlns:a16="http://schemas.microsoft.com/office/drawing/2014/main" id="{908CF535-B0CB-4C18-9F48-013C1B27B750}"/>
              </a:ext>
            </a:extLst>
          </p:cNvPr>
          <p:cNvSpPr/>
          <p:nvPr/>
        </p:nvSpPr>
        <p:spPr>
          <a:xfrm>
            <a:off x="742122" y="359091"/>
            <a:ext cx="10721853" cy="902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5888" lvl="0">
              <a:lnSpc>
                <a:spcPct val="90000"/>
              </a:lnSpc>
              <a:buClr>
                <a:srgbClr val="262262"/>
              </a:buClr>
              <a:buSzPts val="2800"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163862">
                    <a:lumMod val="50000"/>
                  </a:srgbClr>
                </a:solidFill>
                <a:effectLst/>
                <a:uLnTx/>
                <a:uFillTx/>
                <a:latin typeface="Montserrat"/>
                <a:cs typeface="Arial"/>
                <a:sym typeface="Arial"/>
              </a:rPr>
              <a:t>Key feature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163862">
                    <a:lumMod val="50000"/>
                  </a:srgbClr>
                </a:solidFill>
                <a:effectLst/>
                <a:uLnTx/>
                <a:uFillTx/>
                <a:latin typeface="Montserrat"/>
                <a:cs typeface="Arial"/>
                <a:sym typeface="Arial"/>
              </a:rPr>
              <a:t>: Collaborating in this way, over time the cooperative landscape </a:t>
            </a:r>
            <a:r>
              <a:rPr lang="en-US" sz="2800" dirty="0">
                <a:solidFill>
                  <a:srgbClr val="163862">
                    <a:lumMod val="50000"/>
                  </a:srgbClr>
                </a:solidFill>
                <a:latin typeface="Montserrat"/>
              </a:rPr>
              <a:t>graduates in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163862">
                    <a:lumMod val="50000"/>
                  </a:srgbClr>
                </a:solidFill>
                <a:effectLst/>
                <a:uLnTx/>
                <a:uFillTx/>
                <a:latin typeface="Montserrat"/>
                <a:cs typeface="Arial"/>
                <a:sym typeface="Arial"/>
              </a:rPr>
              <a:t>a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163862">
                    <a:lumMod val="50000"/>
                  </a:srgbClr>
                </a:solidFill>
                <a:effectLst/>
                <a:uLnTx/>
                <a:uFillTx/>
                <a:latin typeface="Montserrat"/>
                <a:cs typeface="Arial"/>
                <a:sym typeface="Arial"/>
              </a:rPr>
              <a:t>sustainable way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0B93AF36-73C0-4A7F-96B6-652D0F99982C}"/>
              </a:ext>
            </a:extLst>
          </p:cNvPr>
          <p:cNvSpPr txBox="1"/>
          <p:nvPr/>
        </p:nvSpPr>
        <p:spPr>
          <a:xfrm>
            <a:off x="532886" y="2198162"/>
            <a:ext cx="555047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1</a:t>
            </a:r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73DE3057-9E74-4CB7-8640-CCFB3E36E073}"/>
              </a:ext>
            </a:extLst>
          </p:cNvPr>
          <p:cNvCxnSpPr>
            <a:cxnSpLocks/>
          </p:cNvCxnSpPr>
          <p:nvPr/>
        </p:nvCxnSpPr>
        <p:spPr>
          <a:xfrm flipV="1">
            <a:off x="619881" y="3386294"/>
            <a:ext cx="10670976" cy="103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2B8146B5-3332-4E2E-9DAA-240C00B4DCA8}"/>
              </a:ext>
            </a:extLst>
          </p:cNvPr>
          <p:cNvCxnSpPr>
            <a:cxnSpLocks/>
          </p:cNvCxnSpPr>
          <p:nvPr/>
        </p:nvCxnSpPr>
        <p:spPr>
          <a:xfrm>
            <a:off x="635033" y="2918242"/>
            <a:ext cx="106558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988B0EF0-685B-48BE-870C-3C2BEC23E2EA}"/>
              </a:ext>
            </a:extLst>
          </p:cNvPr>
          <p:cNvCxnSpPr>
            <a:cxnSpLocks/>
          </p:cNvCxnSpPr>
          <p:nvPr/>
        </p:nvCxnSpPr>
        <p:spPr>
          <a:xfrm flipV="1">
            <a:off x="641670" y="2522198"/>
            <a:ext cx="10649187" cy="6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Arrow: Up 147">
            <a:extLst>
              <a:ext uri="{FF2B5EF4-FFF2-40B4-BE49-F238E27FC236}">
                <a16:creationId xmlns:a16="http://schemas.microsoft.com/office/drawing/2014/main" id="{B4BEE880-7A86-49C6-8DD5-9069307A98A5}"/>
              </a:ext>
            </a:extLst>
          </p:cNvPr>
          <p:cNvSpPr/>
          <p:nvPr/>
        </p:nvSpPr>
        <p:spPr>
          <a:xfrm rot="5400000">
            <a:off x="8075172" y="3693552"/>
            <a:ext cx="208913" cy="642089"/>
          </a:xfrm>
          <a:prstGeom prst="upArrow">
            <a:avLst/>
          </a:prstGeom>
          <a:solidFill>
            <a:srgbClr val="99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42" name="object 18">
            <a:extLst>
              <a:ext uri="{FF2B5EF4-FFF2-40B4-BE49-F238E27FC236}">
                <a16:creationId xmlns:a16="http://schemas.microsoft.com/office/drawing/2014/main" id="{8D814356-4525-2C0D-EE8D-FCA23D56DF00}"/>
              </a:ext>
            </a:extLst>
          </p:cNvPr>
          <p:cNvSpPr txBox="1">
            <a:spLocks/>
          </p:cNvSpPr>
          <p:nvPr/>
        </p:nvSpPr>
        <p:spPr>
          <a:xfrm>
            <a:off x="5026025" y="6540500"/>
            <a:ext cx="213677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rgbClr val="163861"/>
                </a:solidFill>
                <a:latin typeface="Calibri"/>
                <a:ea typeface="Arial"/>
                <a:cs typeface="Calibri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2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1200" b="0" i="0" u="none" strike="noStrike" kern="0" cap="none" spc="-5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©AgriGRADE</a:t>
            </a:r>
            <a:r>
              <a:rPr kumimoji="0" lang="nl-NL" sz="1200" b="0" i="0" u="none" strike="noStrike" kern="0" cap="none" spc="-25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 </a:t>
            </a:r>
            <a:r>
              <a: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| All</a:t>
            </a:r>
            <a:r>
              <a:rPr kumimoji="0" lang="nl-NL" sz="1200" b="0" i="0" u="none" strike="noStrike" kern="0" cap="none" spc="-20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 </a:t>
            </a:r>
            <a:r>
              <a:rPr kumimoji="0" lang="nl-NL" sz="1200" b="0" i="0" u="none" strike="noStrike" kern="0" cap="none" spc="-5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rights</a:t>
            </a:r>
            <a:r>
              <a:rPr kumimoji="0" lang="nl-NL" sz="1200" b="0" i="0" u="none" strike="noStrike" kern="0" cap="none" spc="-30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 </a:t>
            </a:r>
            <a:r>
              <a:rPr kumimoji="0" lang="nl-NL" sz="1200" b="0" i="0" u="none" strike="noStrike" kern="0" cap="none" spc="-5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reserved</a:t>
            </a:r>
          </a:p>
        </p:txBody>
      </p:sp>
      <p:sp>
        <p:nvSpPr>
          <p:cNvPr id="5" name="object 56">
            <a:extLst>
              <a:ext uri="{FF2B5EF4-FFF2-40B4-BE49-F238E27FC236}">
                <a16:creationId xmlns:a16="http://schemas.microsoft.com/office/drawing/2014/main" id="{A67B5997-CB69-0E10-FE4F-DC52BBD961E1}"/>
              </a:ext>
            </a:extLst>
          </p:cNvPr>
          <p:cNvSpPr txBox="1"/>
          <p:nvPr/>
        </p:nvSpPr>
        <p:spPr>
          <a:xfrm>
            <a:off x="11302618" y="6541452"/>
            <a:ext cx="2413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2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pPr marL="38100" marR="0" lvl="0" indent="0" algn="l" defTabSz="914400" rtl="0" eaLnBrk="1" fontAlgn="auto" latinLnBrk="0" hangingPunct="1">
                <a:lnSpc>
                  <a:spcPts val="124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Arial"/>
            </a:endParaRP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4C0C435B-D760-98DF-E88F-69F06C9F35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4585" y="185738"/>
            <a:ext cx="1018530" cy="68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585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EFB3D6B5-1F73-488E-A70E-4BAECE72AFAC}"/>
              </a:ext>
            </a:extLst>
          </p:cNvPr>
          <p:cNvSpPr/>
          <p:nvPr/>
        </p:nvSpPr>
        <p:spPr>
          <a:xfrm>
            <a:off x="1667508" y="1742094"/>
            <a:ext cx="8316924" cy="412492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4" name="Picture 2" descr="AMEA | Contact">
            <a:extLst>
              <a:ext uri="{FF2B5EF4-FFF2-40B4-BE49-F238E27FC236}">
                <a16:creationId xmlns:a16="http://schemas.microsoft.com/office/drawing/2014/main" id="{17963FA2-BC88-4E5D-8A19-A24839035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6139" y="3220645"/>
            <a:ext cx="1603003" cy="81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AB855890-4CD1-4496-AFB4-6F9948B66872}"/>
              </a:ext>
            </a:extLst>
          </p:cNvPr>
          <p:cNvGrpSpPr/>
          <p:nvPr/>
        </p:nvGrpSpPr>
        <p:grpSpPr>
          <a:xfrm>
            <a:off x="3079331" y="3204371"/>
            <a:ext cx="1784783" cy="890121"/>
            <a:chOff x="1426407" y="2415052"/>
            <a:chExt cx="2687780" cy="1527674"/>
          </a:xfrm>
        </p:grpSpPr>
        <p:sp>
          <p:nvSpPr>
            <p:cNvPr id="38" name="Trapezoid 37">
              <a:extLst>
                <a:ext uri="{FF2B5EF4-FFF2-40B4-BE49-F238E27FC236}">
                  <a16:creationId xmlns:a16="http://schemas.microsoft.com/office/drawing/2014/main" id="{4795FC97-5C43-40F6-B9E6-991987B58E90}"/>
                </a:ext>
              </a:extLst>
            </p:cNvPr>
            <p:cNvSpPr/>
            <p:nvPr/>
          </p:nvSpPr>
          <p:spPr>
            <a:xfrm>
              <a:off x="1426407" y="3562157"/>
              <a:ext cx="2687780" cy="380569"/>
            </a:xfrm>
            <a:prstGeom prst="trapezoid">
              <a:avLst>
                <a:gd name="adj" fmla="val 11306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40" name="Trapezoid 39">
              <a:extLst>
                <a:ext uri="{FF2B5EF4-FFF2-40B4-BE49-F238E27FC236}">
                  <a16:creationId xmlns:a16="http://schemas.microsoft.com/office/drawing/2014/main" id="{F2B3AC42-F0D8-4305-8D11-406B2C85DDF8}"/>
                </a:ext>
              </a:extLst>
            </p:cNvPr>
            <p:cNvSpPr/>
            <p:nvPr/>
          </p:nvSpPr>
          <p:spPr>
            <a:xfrm>
              <a:off x="1928495" y="3083877"/>
              <a:ext cx="1642022" cy="360408"/>
            </a:xfrm>
            <a:prstGeom prst="trapezoid">
              <a:avLst>
                <a:gd name="adj" fmla="val 113060"/>
              </a:avLst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41" name="Trapezoid 40">
              <a:extLst>
                <a:ext uri="{FF2B5EF4-FFF2-40B4-BE49-F238E27FC236}">
                  <a16:creationId xmlns:a16="http://schemas.microsoft.com/office/drawing/2014/main" id="{C50FDF7C-4996-4CB2-A412-C610CFC0B5E1}"/>
                </a:ext>
              </a:extLst>
            </p:cNvPr>
            <p:cNvSpPr/>
            <p:nvPr/>
          </p:nvSpPr>
          <p:spPr>
            <a:xfrm>
              <a:off x="2463556" y="2676446"/>
              <a:ext cx="613780" cy="311305"/>
            </a:xfrm>
            <a:prstGeom prst="trapezoid">
              <a:avLst>
                <a:gd name="adj" fmla="val 92532"/>
              </a:avLst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42" name="Trapezoid 41">
              <a:extLst>
                <a:ext uri="{FF2B5EF4-FFF2-40B4-BE49-F238E27FC236}">
                  <a16:creationId xmlns:a16="http://schemas.microsoft.com/office/drawing/2014/main" id="{546A86BE-85D3-4EFA-879C-207E90D3173E}"/>
                </a:ext>
              </a:extLst>
            </p:cNvPr>
            <p:cNvSpPr/>
            <p:nvPr/>
          </p:nvSpPr>
          <p:spPr>
            <a:xfrm>
              <a:off x="2735268" y="2415052"/>
              <a:ext cx="84368" cy="176655"/>
            </a:xfrm>
            <a:prstGeom prst="trapezoid">
              <a:avLst>
                <a:gd name="adj" fmla="val 113060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2883D61-D7E2-4E62-8344-3DEB2921D2E4}"/>
              </a:ext>
            </a:extLst>
          </p:cNvPr>
          <p:cNvGrpSpPr/>
          <p:nvPr/>
        </p:nvGrpSpPr>
        <p:grpSpPr>
          <a:xfrm>
            <a:off x="5247226" y="3115752"/>
            <a:ext cx="1697547" cy="999232"/>
            <a:chOff x="1599477" y="2403329"/>
            <a:chExt cx="2307552" cy="1518416"/>
          </a:xfrm>
        </p:grpSpPr>
        <p:sp>
          <p:nvSpPr>
            <p:cNvPr id="49" name="Trapezoid 48">
              <a:extLst>
                <a:ext uri="{FF2B5EF4-FFF2-40B4-BE49-F238E27FC236}">
                  <a16:creationId xmlns:a16="http://schemas.microsoft.com/office/drawing/2014/main" id="{7E527606-BAAF-4C55-81A6-F319BFACFB8F}"/>
                </a:ext>
              </a:extLst>
            </p:cNvPr>
            <p:cNvSpPr/>
            <p:nvPr/>
          </p:nvSpPr>
          <p:spPr>
            <a:xfrm>
              <a:off x="1599477" y="3527351"/>
              <a:ext cx="2307552" cy="394394"/>
            </a:xfrm>
            <a:prstGeom prst="trapezoid">
              <a:avLst>
                <a:gd name="adj" fmla="val 11306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50" name="Trapezoid 49">
              <a:extLst>
                <a:ext uri="{FF2B5EF4-FFF2-40B4-BE49-F238E27FC236}">
                  <a16:creationId xmlns:a16="http://schemas.microsoft.com/office/drawing/2014/main" id="{464EE0E6-A8FE-43C7-8E20-8BCF3089BBF4}"/>
                </a:ext>
              </a:extLst>
            </p:cNvPr>
            <p:cNvSpPr/>
            <p:nvPr/>
          </p:nvSpPr>
          <p:spPr>
            <a:xfrm>
              <a:off x="1808663" y="3048944"/>
              <a:ext cx="1951053" cy="354054"/>
            </a:xfrm>
            <a:prstGeom prst="trapezoid">
              <a:avLst>
                <a:gd name="adj" fmla="val 113060"/>
              </a:avLst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51" name="Trapezoid 50">
              <a:extLst>
                <a:ext uri="{FF2B5EF4-FFF2-40B4-BE49-F238E27FC236}">
                  <a16:creationId xmlns:a16="http://schemas.microsoft.com/office/drawing/2014/main" id="{C3BD7E9E-313E-4A6D-B946-B0C7A393EC50}"/>
                </a:ext>
              </a:extLst>
            </p:cNvPr>
            <p:cNvSpPr/>
            <p:nvPr/>
          </p:nvSpPr>
          <p:spPr>
            <a:xfrm>
              <a:off x="2312811" y="2682912"/>
              <a:ext cx="906845" cy="265305"/>
            </a:xfrm>
            <a:prstGeom prst="trapezoid">
              <a:avLst>
                <a:gd name="adj" fmla="val 92532"/>
              </a:avLst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52" name="Trapezoid 51">
              <a:extLst>
                <a:ext uri="{FF2B5EF4-FFF2-40B4-BE49-F238E27FC236}">
                  <a16:creationId xmlns:a16="http://schemas.microsoft.com/office/drawing/2014/main" id="{C0BA8B26-CB38-45D0-B497-557BFB01BBF2}"/>
                </a:ext>
              </a:extLst>
            </p:cNvPr>
            <p:cNvSpPr/>
            <p:nvPr/>
          </p:nvSpPr>
          <p:spPr>
            <a:xfrm>
              <a:off x="2679596" y="2403329"/>
              <a:ext cx="204888" cy="144160"/>
            </a:xfrm>
            <a:prstGeom prst="trapezoid">
              <a:avLst>
                <a:gd name="adj" fmla="val 113060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9FAF81E-826E-4C7B-B733-EDAE43896017}"/>
              </a:ext>
            </a:extLst>
          </p:cNvPr>
          <p:cNvGrpSpPr/>
          <p:nvPr/>
        </p:nvGrpSpPr>
        <p:grpSpPr>
          <a:xfrm>
            <a:off x="7278907" y="3115751"/>
            <a:ext cx="1594824" cy="1027621"/>
            <a:chOff x="1467460" y="2342713"/>
            <a:chExt cx="2344343" cy="1609917"/>
          </a:xfrm>
        </p:grpSpPr>
        <p:sp>
          <p:nvSpPr>
            <p:cNvPr id="56" name="Trapezoid 55">
              <a:extLst>
                <a:ext uri="{FF2B5EF4-FFF2-40B4-BE49-F238E27FC236}">
                  <a16:creationId xmlns:a16="http://schemas.microsoft.com/office/drawing/2014/main" id="{A1F40749-11DC-4788-8CCB-E9835D1E5D49}"/>
                </a:ext>
              </a:extLst>
            </p:cNvPr>
            <p:cNvSpPr/>
            <p:nvPr/>
          </p:nvSpPr>
          <p:spPr>
            <a:xfrm rot="10800000">
              <a:off x="1867587" y="3547108"/>
              <a:ext cx="1476866" cy="405522"/>
            </a:xfrm>
            <a:prstGeom prst="trapezoid">
              <a:avLst>
                <a:gd name="adj" fmla="val 11306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57" name="Trapezoid 56">
              <a:extLst>
                <a:ext uri="{FF2B5EF4-FFF2-40B4-BE49-F238E27FC236}">
                  <a16:creationId xmlns:a16="http://schemas.microsoft.com/office/drawing/2014/main" id="{64C054C8-CF78-4D38-8549-AF347D2930E4}"/>
                </a:ext>
              </a:extLst>
            </p:cNvPr>
            <p:cNvSpPr/>
            <p:nvPr/>
          </p:nvSpPr>
          <p:spPr>
            <a:xfrm>
              <a:off x="1467460" y="3077792"/>
              <a:ext cx="2344343" cy="373877"/>
            </a:xfrm>
            <a:prstGeom prst="trapezoid">
              <a:avLst>
                <a:gd name="adj" fmla="val 113060"/>
              </a:avLst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58" name="Trapezoid 57">
              <a:extLst>
                <a:ext uri="{FF2B5EF4-FFF2-40B4-BE49-F238E27FC236}">
                  <a16:creationId xmlns:a16="http://schemas.microsoft.com/office/drawing/2014/main" id="{A0E8AA21-AB27-47CD-906E-1303B86BC259}"/>
                </a:ext>
              </a:extLst>
            </p:cNvPr>
            <p:cNvSpPr/>
            <p:nvPr/>
          </p:nvSpPr>
          <p:spPr>
            <a:xfrm>
              <a:off x="1939595" y="2672940"/>
              <a:ext cx="1335542" cy="303946"/>
            </a:xfrm>
            <a:prstGeom prst="trapezoid">
              <a:avLst>
                <a:gd name="adj" fmla="val 92532"/>
              </a:avLst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59" name="Trapezoid 58">
              <a:extLst>
                <a:ext uri="{FF2B5EF4-FFF2-40B4-BE49-F238E27FC236}">
                  <a16:creationId xmlns:a16="http://schemas.microsoft.com/office/drawing/2014/main" id="{8A72E6E9-1B7E-4321-B359-CD57C90E31FE}"/>
                </a:ext>
              </a:extLst>
            </p:cNvPr>
            <p:cNvSpPr/>
            <p:nvPr/>
          </p:nvSpPr>
          <p:spPr>
            <a:xfrm>
              <a:off x="2392725" y="2342713"/>
              <a:ext cx="410966" cy="232354"/>
            </a:xfrm>
            <a:prstGeom prst="trapezoid">
              <a:avLst>
                <a:gd name="adj" fmla="val 113060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pic>
        <p:nvPicPr>
          <p:cNvPr id="28" name="Picture 27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1A24BA7A-8136-6C9C-21E1-4713B8DE4D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495" y="1304951"/>
            <a:ext cx="1035857" cy="1024033"/>
          </a:xfrm>
          <a:prstGeom prst="rect">
            <a:avLst/>
          </a:prstGeom>
        </p:spPr>
      </p:pic>
      <p:pic>
        <p:nvPicPr>
          <p:cNvPr id="30" name="Google Shape;636;p36">
            <a:extLst>
              <a:ext uri="{FF2B5EF4-FFF2-40B4-BE49-F238E27FC236}">
                <a16:creationId xmlns:a16="http://schemas.microsoft.com/office/drawing/2014/main" id="{D47B9702-DF33-1942-EDFD-6C8CE81E453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05835" y="5038059"/>
            <a:ext cx="862200" cy="8270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CFAF54A-D43E-771A-171A-765C996BFE0C}"/>
              </a:ext>
            </a:extLst>
          </p:cNvPr>
          <p:cNvSpPr txBox="1"/>
          <p:nvPr/>
        </p:nvSpPr>
        <p:spPr>
          <a:xfrm>
            <a:off x="1627953" y="2020715"/>
            <a:ext cx="178478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(Local) financial institutions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C014171-E7F2-459A-395B-9C05402BD7F9}"/>
              </a:ext>
            </a:extLst>
          </p:cNvPr>
          <p:cNvSpPr txBox="1"/>
          <p:nvPr/>
        </p:nvSpPr>
        <p:spPr>
          <a:xfrm>
            <a:off x="8667660" y="4659225"/>
            <a:ext cx="1784783" cy="33855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Private Sector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FCA5980-C56C-6EF1-E5AA-0C9A75AE1C43}"/>
              </a:ext>
            </a:extLst>
          </p:cNvPr>
          <p:cNvSpPr txBox="1"/>
          <p:nvPr/>
        </p:nvSpPr>
        <p:spPr>
          <a:xfrm>
            <a:off x="8786340" y="2184051"/>
            <a:ext cx="178478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Apex organizations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19ADA2F-8006-112F-AEC3-CF86FFA04453}"/>
              </a:ext>
            </a:extLst>
          </p:cNvPr>
          <p:cNvSpPr txBox="1"/>
          <p:nvPr/>
        </p:nvSpPr>
        <p:spPr>
          <a:xfrm>
            <a:off x="1080817" y="4380165"/>
            <a:ext cx="1784783" cy="33855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BDS providers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24AE16-AF70-7968-75F4-F6D9228DAB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9497" y="3189744"/>
            <a:ext cx="968047" cy="596214"/>
          </a:xfrm>
          <a:prstGeom prst="rect">
            <a:avLst/>
          </a:prstGeom>
        </p:spPr>
      </p:pic>
      <p:sp>
        <p:nvSpPr>
          <p:cNvPr id="36" name="object 18">
            <a:extLst>
              <a:ext uri="{FF2B5EF4-FFF2-40B4-BE49-F238E27FC236}">
                <a16:creationId xmlns:a16="http://schemas.microsoft.com/office/drawing/2014/main" id="{9E74FD29-0D56-8B86-EED8-71ECDC552C20}"/>
              </a:ext>
            </a:extLst>
          </p:cNvPr>
          <p:cNvSpPr txBox="1">
            <a:spLocks/>
          </p:cNvSpPr>
          <p:nvPr/>
        </p:nvSpPr>
        <p:spPr>
          <a:xfrm>
            <a:off x="5026025" y="6540500"/>
            <a:ext cx="213677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rgbClr val="163861"/>
                </a:solidFill>
                <a:latin typeface="Calibri"/>
                <a:ea typeface="Arial"/>
                <a:cs typeface="Calibri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>
              <a:lnSpc>
                <a:spcPts val="1240"/>
              </a:lnSpc>
            </a:pPr>
            <a:r>
              <a:rPr lang="en-US" spc="-5" dirty="0"/>
              <a:t>©AgriGRADE</a:t>
            </a:r>
            <a:r>
              <a:rPr lang="en-US" spc="-25" dirty="0"/>
              <a:t> </a:t>
            </a:r>
            <a:r>
              <a:rPr lang="en-US" dirty="0"/>
              <a:t>| All</a:t>
            </a:r>
            <a:r>
              <a:rPr lang="en-US" spc="-20" dirty="0"/>
              <a:t> </a:t>
            </a:r>
            <a:r>
              <a:rPr lang="en-US" spc="-5" dirty="0"/>
              <a:t>rights</a:t>
            </a:r>
            <a:r>
              <a:rPr lang="en-US" spc="-30" dirty="0"/>
              <a:t> </a:t>
            </a:r>
            <a:r>
              <a:rPr lang="en-US" spc="-5" dirty="0"/>
              <a:t>reserved</a:t>
            </a:r>
          </a:p>
        </p:txBody>
      </p:sp>
      <p:sp>
        <p:nvSpPr>
          <p:cNvPr id="7" name="object 56">
            <a:extLst>
              <a:ext uri="{FF2B5EF4-FFF2-40B4-BE49-F238E27FC236}">
                <a16:creationId xmlns:a16="http://schemas.microsoft.com/office/drawing/2014/main" id="{3EE58D60-26B8-8113-E736-6C860E2A56C3}"/>
              </a:ext>
            </a:extLst>
          </p:cNvPr>
          <p:cNvSpPr txBox="1"/>
          <p:nvPr/>
        </p:nvSpPr>
        <p:spPr>
          <a:xfrm>
            <a:off x="11302618" y="6541452"/>
            <a:ext cx="24130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z="1200" smtClean="0">
                <a:solidFill>
                  <a:srgbClr val="163861"/>
                </a:solidFill>
                <a:latin typeface="Calibri"/>
                <a:cs typeface="Calibri"/>
              </a:rPr>
              <a:t>9</a:t>
            </a:fld>
            <a:endParaRPr lang="en-US" sz="1200" dirty="0">
              <a:latin typeface="Calibri"/>
              <a:cs typeface="Calibri"/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E62E3F48-E8DF-617B-B86C-84AF85939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681" y="392511"/>
            <a:ext cx="10150094" cy="865188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5888">
              <a:buClr>
                <a:srgbClr val="262262"/>
              </a:buClr>
              <a:buSzPts val="2800"/>
              <a:buFont typeface="Arial"/>
            </a:pPr>
            <a:r>
              <a:rPr lang="en-US" sz="2800" u="sng" dirty="0">
                <a:solidFill>
                  <a:schemeClr val="accent1">
                    <a:lumMod val="50000"/>
                  </a:schemeClr>
                </a:solidFill>
                <a:latin typeface="Montserrat"/>
                <a:cs typeface="Arial"/>
                <a:sym typeface="Arial"/>
              </a:rPr>
              <a:t>Key features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Montserrat"/>
                <a:cs typeface="Arial"/>
                <a:sym typeface="Arial"/>
              </a:rPr>
              <a:t>: AgriGRADE involves other (local) partners and platforms, so it is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Montserrat"/>
                <a:cs typeface="Arial"/>
                <a:sym typeface="Arial"/>
              </a:rPr>
              <a:t>open to building partnerships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AC4D8FEF-2AD8-3D01-972F-53945F334B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14585" y="185738"/>
            <a:ext cx="1018530" cy="68750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9DAC821-FCD3-84F8-7C37-F9CC854AD520}"/>
              </a:ext>
            </a:extLst>
          </p:cNvPr>
          <p:cNvSpPr txBox="1"/>
          <p:nvPr/>
        </p:nvSpPr>
        <p:spPr>
          <a:xfrm>
            <a:off x="4354834" y="1555965"/>
            <a:ext cx="1784783" cy="33855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Governments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57AFA1-463F-27D4-77E5-9C5428D1D4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02449" y="5273759"/>
            <a:ext cx="1411806" cy="62000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72435E2-D950-9B37-70CF-B8BDCC55682C}"/>
              </a:ext>
            </a:extLst>
          </p:cNvPr>
          <p:cNvGrpSpPr/>
          <p:nvPr/>
        </p:nvGrpSpPr>
        <p:grpSpPr>
          <a:xfrm>
            <a:off x="4691226" y="5555400"/>
            <a:ext cx="1541757" cy="585149"/>
            <a:chOff x="8798199" y="5988254"/>
            <a:chExt cx="1541757" cy="58514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17C999A-1FAE-3AD3-5B92-456E05497D20}"/>
                </a:ext>
              </a:extLst>
            </p:cNvPr>
            <p:cNvSpPr/>
            <p:nvPr/>
          </p:nvSpPr>
          <p:spPr>
            <a:xfrm>
              <a:off x="8798199" y="5992455"/>
              <a:ext cx="1541757" cy="5809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8">
              <a:extLst>
                <a:ext uri="{FF2B5EF4-FFF2-40B4-BE49-F238E27FC236}">
                  <a16:creationId xmlns:a16="http://schemas.microsoft.com/office/drawing/2014/main" id="{E8F06C0C-711B-BBE1-052A-C21393D8AF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 l="727" r="727"/>
            <a:stretch/>
          </p:blipFill>
          <p:spPr bwMode="auto">
            <a:xfrm>
              <a:off x="8798199" y="5988254"/>
              <a:ext cx="1541757" cy="5809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60475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E4C3B1-8B55-1912-1BB5-F0F2678E4A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11AAAD-EF1E-485F-855C-0391DFBF607C}" type="slidenum">
              <a:rPr lang="nl-NL" smtClean="0"/>
              <a:pPr>
                <a:defRPr/>
              </a:pPr>
              <a:t>10</a:t>
            </a:fld>
            <a:endParaRPr lang="nl-NL" dirty="0"/>
          </a:p>
        </p:txBody>
      </p:sp>
      <p:sp>
        <p:nvSpPr>
          <p:cNvPr id="6" name="Google Shape;333;p25">
            <a:extLst>
              <a:ext uri="{FF2B5EF4-FFF2-40B4-BE49-F238E27FC236}">
                <a16:creationId xmlns:a16="http://schemas.microsoft.com/office/drawing/2014/main" id="{90503C3B-C256-D33D-3A02-CB39FE7D7E45}"/>
              </a:ext>
            </a:extLst>
          </p:cNvPr>
          <p:cNvSpPr txBox="1">
            <a:spLocks/>
          </p:cNvSpPr>
          <p:nvPr/>
        </p:nvSpPr>
        <p:spPr>
          <a:xfrm>
            <a:off x="676275" y="446863"/>
            <a:ext cx="10919045" cy="88844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0" kern="1200">
                <a:solidFill>
                  <a:schemeClr val="tx2"/>
                </a:solidFill>
                <a:latin typeface="+mj-lt"/>
                <a:ea typeface="+mj-ea"/>
                <a:cs typeface="Calibri"/>
              </a:defRPr>
            </a:lvl1pPr>
          </a:lstStyle>
          <a:p>
            <a:pPr marL="115888">
              <a:buClr>
                <a:srgbClr val="262262"/>
              </a:buClr>
              <a:buSzPts val="2800"/>
              <a:buFontTx/>
            </a:pPr>
            <a:r>
              <a:rPr lang="en-US" sz="2800" u="sng" dirty="0">
                <a:solidFill>
                  <a:schemeClr val="accent1">
                    <a:lumMod val="50000"/>
                  </a:schemeClr>
                </a:solidFill>
                <a:latin typeface="Montserrat"/>
                <a:sym typeface="Montserrat"/>
              </a:rPr>
              <a:t>AgriGRADE pilots: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Montserrat"/>
                <a:sym typeface="Montserrat"/>
              </a:rPr>
              <a:t>to provide proof of concept</a:t>
            </a:r>
            <a:endParaRPr lang="en-US" sz="2800" dirty="0">
              <a:solidFill>
                <a:schemeClr val="accent1">
                  <a:lumMod val="50000"/>
                </a:schemeClr>
              </a:solidFill>
              <a:latin typeface="Montserra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A68DD6-D63D-5365-7BB7-A43FA2BB8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" y="2377360"/>
            <a:ext cx="5419725" cy="253472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91C5D0B-C9E5-BC1F-D547-0E62F512A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80" y="4054842"/>
            <a:ext cx="3769995" cy="2476926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6B02BD6-01A6-DDF3-16B8-6888564D5D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0953" y="1126950"/>
            <a:ext cx="2789047" cy="2777570"/>
          </a:xfrm>
          <a:prstGeom prst="rect">
            <a:avLst/>
          </a:prstGeom>
        </p:spPr>
      </p:pic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9C5793A6-3DC4-C456-096D-A714F308A816}"/>
              </a:ext>
            </a:extLst>
          </p:cNvPr>
          <p:cNvCxnSpPr/>
          <p:nvPr/>
        </p:nvCxnSpPr>
        <p:spPr>
          <a:xfrm flipV="1">
            <a:off x="6480810" y="2666175"/>
            <a:ext cx="800100" cy="762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EFC0AB4-BABC-03A4-1F05-D780A8BEC27E}"/>
              </a:ext>
            </a:extLst>
          </p:cNvPr>
          <p:cNvCxnSpPr>
            <a:cxnSpLocks/>
          </p:cNvCxnSpPr>
          <p:nvPr/>
        </p:nvCxnSpPr>
        <p:spPr>
          <a:xfrm>
            <a:off x="6476302" y="3719562"/>
            <a:ext cx="804608" cy="6124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EDE58348-FF35-9AC9-897F-A2D12DF8427B}"/>
              </a:ext>
            </a:extLst>
          </p:cNvPr>
          <p:cNvSpPr txBox="1"/>
          <p:nvPr/>
        </p:nvSpPr>
        <p:spPr>
          <a:xfrm rot="16200000">
            <a:off x="5320132" y="3475313"/>
            <a:ext cx="2000250" cy="307777"/>
          </a:xfrm>
          <a:prstGeom prst="rect">
            <a:avLst/>
          </a:prstGeom>
          <a:solidFill>
            <a:srgbClr val="F3F9B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Selection</a:t>
            </a:r>
            <a:endParaRPr lang="nl-NL" dirty="0"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E607BE0E-693F-BD26-BDA7-19B047E139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9337" y="1025308"/>
            <a:ext cx="1411806" cy="620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169702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7AE71-3BD5-4712-9550-1FDDB0991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152" y="426697"/>
            <a:ext cx="11060128" cy="823517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marL="115888">
              <a:lnSpc>
                <a:spcPct val="100000"/>
              </a:lnSpc>
              <a:spcBef>
                <a:spcPct val="0"/>
              </a:spcBef>
              <a:buClr>
                <a:srgbClr val="262262"/>
              </a:buClr>
              <a:buSzPts val="2800"/>
              <a:buFontTx/>
            </a:pPr>
            <a:r>
              <a:rPr lang="en-US" sz="2800" u="sng" kern="1200" dirty="0">
                <a:solidFill>
                  <a:schemeClr val="accent1">
                    <a:lumMod val="50000"/>
                  </a:schemeClr>
                </a:solidFill>
                <a:latin typeface="Montserrat"/>
                <a:ea typeface="+mj-ea"/>
                <a:sym typeface="Arial"/>
              </a:rPr>
              <a:t>AgriGRADE pilot:</a:t>
            </a:r>
            <a:r>
              <a:rPr lang="en-US" sz="2800" kern="1200" dirty="0">
                <a:solidFill>
                  <a:schemeClr val="accent1">
                    <a:lumMod val="50000"/>
                  </a:schemeClr>
                </a:solidFill>
                <a:latin typeface="Montserrat"/>
                <a:ea typeface="+mj-ea"/>
                <a:sym typeface="Arial"/>
              </a:rPr>
              <a:t> Access to Finance is an important goal</a:t>
            </a:r>
            <a:endParaRPr lang="en-US" sz="2800" kern="1200" dirty="0">
              <a:solidFill>
                <a:schemeClr val="accent1">
                  <a:lumMod val="50000"/>
                </a:schemeClr>
              </a:solidFill>
              <a:latin typeface="Montserrat"/>
              <a:ea typeface="+mj-ea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4A315B-7162-4A60-809E-B9C1C024A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6B9117-06C6-498A-A36C-375107AF61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Calibri"/>
            </a:endParaRPr>
          </a:p>
        </p:txBody>
      </p:sp>
      <p:sp>
        <p:nvSpPr>
          <p:cNvPr id="37" name="object 18">
            <a:extLst>
              <a:ext uri="{FF2B5EF4-FFF2-40B4-BE49-F238E27FC236}">
                <a16:creationId xmlns:a16="http://schemas.microsoft.com/office/drawing/2014/main" id="{6FFC1EF6-C8E5-F0AD-8657-D5939B792E73}"/>
              </a:ext>
            </a:extLst>
          </p:cNvPr>
          <p:cNvSpPr txBox="1">
            <a:spLocks/>
          </p:cNvSpPr>
          <p:nvPr/>
        </p:nvSpPr>
        <p:spPr>
          <a:xfrm>
            <a:off x="5026025" y="6540500"/>
            <a:ext cx="213677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rgbClr val="163861"/>
                </a:solidFill>
                <a:latin typeface="Calibri"/>
                <a:ea typeface="Arial"/>
                <a:cs typeface="Calibri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2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1200" b="0" i="0" u="none" strike="noStrike" kern="0" cap="none" spc="-5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©AgriGRADE</a:t>
            </a:r>
            <a:r>
              <a:rPr kumimoji="0" lang="nl-NL" sz="1200" b="0" i="0" u="none" strike="noStrike" kern="0" cap="none" spc="-25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 </a:t>
            </a:r>
            <a:r>
              <a: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| All</a:t>
            </a:r>
            <a:r>
              <a:rPr kumimoji="0" lang="nl-NL" sz="1200" b="0" i="0" u="none" strike="noStrike" kern="0" cap="none" spc="-20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 </a:t>
            </a:r>
            <a:r>
              <a:rPr kumimoji="0" lang="nl-NL" sz="1200" b="0" i="0" u="none" strike="noStrike" kern="0" cap="none" spc="-5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rights</a:t>
            </a:r>
            <a:r>
              <a:rPr kumimoji="0" lang="nl-NL" sz="1200" b="0" i="0" u="none" strike="noStrike" kern="0" cap="none" spc="-30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 </a:t>
            </a:r>
            <a:r>
              <a:rPr kumimoji="0" lang="nl-NL" sz="1200" b="0" i="0" u="none" strike="noStrike" kern="0" cap="none" spc="-5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reserved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B0DC2B7-C909-CE71-60C7-416368750687}"/>
              </a:ext>
            </a:extLst>
          </p:cNvPr>
          <p:cNvSpPr txBox="1"/>
          <p:nvPr/>
        </p:nvSpPr>
        <p:spPr>
          <a:xfrm>
            <a:off x="5387410" y="2106647"/>
            <a:ext cx="4726527" cy="21178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1600" b="1" i="0" u="none" strike="noStrike" kern="0" cap="none" spc="0" normalizeH="0" baseline="0" noProof="0" dirty="0">
                <a:ln>
                  <a:noFill/>
                </a:ln>
                <a:solidFill>
                  <a:srgbClr val="1C1C1C">
                    <a:lumMod val="90000"/>
                    <a:lumOff val="1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A2F Target (new </a:t>
            </a:r>
            <a:r>
              <a:rPr kumimoji="0" lang="nl-NL" sz="1600" b="1" i="0" u="none" strike="noStrike" kern="0" cap="none" spc="0" normalizeH="0" baseline="0" noProof="0" dirty="0" err="1">
                <a:ln>
                  <a:noFill/>
                </a:ln>
                <a:solidFill>
                  <a:srgbClr val="1C1C1C">
                    <a:lumMod val="90000"/>
                    <a:lumOff val="1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loan</a:t>
            </a:r>
            <a:r>
              <a:rPr kumimoji="0" lang="nl-NL" sz="1600" b="1" i="0" u="none" strike="noStrike" kern="0" cap="none" spc="0" normalizeH="0" baseline="0" noProof="0" dirty="0">
                <a:ln>
                  <a:noFill/>
                </a:ln>
                <a:solidFill>
                  <a:srgbClr val="1C1C1C">
                    <a:lumMod val="90000"/>
                    <a:lumOff val="1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or </a:t>
            </a:r>
            <a:r>
              <a:rPr kumimoji="0" lang="nl-NL" sz="1600" b="1" i="0" u="none" strike="noStrike" kern="0" cap="none" spc="0" normalizeH="0" baseline="0" noProof="0" dirty="0" err="1">
                <a:ln>
                  <a:noFill/>
                </a:ln>
                <a:solidFill>
                  <a:srgbClr val="1C1C1C">
                    <a:lumMod val="90000"/>
                    <a:lumOff val="1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increased</a:t>
            </a:r>
            <a:r>
              <a:rPr kumimoji="0" lang="nl-NL" sz="1600" b="1" i="0" u="none" strike="noStrike" kern="0" cap="none" spc="0" normalizeH="0" baseline="0" noProof="0" dirty="0">
                <a:ln>
                  <a:noFill/>
                </a:ln>
                <a:solidFill>
                  <a:srgbClr val="1C1C1C">
                    <a:lumMod val="90000"/>
                    <a:lumOff val="1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nl-NL" sz="1600" b="1" i="0" u="none" strike="noStrike" kern="0" cap="none" spc="0" normalizeH="0" baseline="0" noProof="0" dirty="0" err="1">
                <a:ln>
                  <a:noFill/>
                </a:ln>
                <a:solidFill>
                  <a:srgbClr val="1C1C1C">
                    <a:lumMod val="90000"/>
                    <a:lumOff val="1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loan</a:t>
            </a:r>
            <a:r>
              <a:rPr kumimoji="0" lang="nl-NL" sz="1600" b="1" i="0" u="none" strike="noStrike" kern="0" cap="none" spc="0" normalizeH="0" baseline="0" noProof="0" dirty="0">
                <a:ln>
                  <a:noFill/>
                </a:ln>
                <a:solidFill>
                  <a:srgbClr val="1C1C1C">
                    <a:lumMod val="90000"/>
                    <a:lumOff val="1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l-NL" sz="1600" b="1" i="0" u="none" strike="noStrike" kern="0" cap="none" spc="0" normalizeH="0" baseline="0" noProof="0" dirty="0">
              <a:ln>
                <a:noFill/>
              </a:ln>
              <a:solidFill>
                <a:srgbClr val="1C1C1C">
                  <a:lumMod val="90000"/>
                  <a:lumOff val="1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rgbClr val="1C1C1C">
                    <a:lumMod val="90000"/>
                    <a:lumOff val="1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±80% of level 4 = </a:t>
            </a:r>
            <a:r>
              <a:rPr kumimoji="0" lang="nl-NL" sz="1600" b="1" i="0" u="none" strike="noStrike" kern="0" cap="none" spc="0" normalizeH="0" baseline="0" noProof="0" dirty="0">
                <a:ln>
                  <a:noFill/>
                </a:ln>
                <a:solidFill>
                  <a:srgbClr val="1C1C1C">
                    <a:lumMod val="90000"/>
                    <a:lumOff val="1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4 coops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rgbClr val="1C1C1C">
                    <a:lumMod val="90000"/>
                    <a:lumOff val="1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±50% of level 3 = </a:t>
            </a:r>
            <a:r>
              <a:rPr kumimoji="0" lang="nl-NL" sz="1600" b="1" i="0" u="none" strike="noStrike" kern="0" cap="none" spc="0" normalizeH="0" baseline="0" noProof="0" dirty="0">
                <a:ln>
                  <a:noFill/>
                </a:ln>
                <a:solidFill>
                  <a:srgbClr val="1C1C1C">
                    <a:lumMod val="90000"/>
                    <a:lumOff val="1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7 coops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rgbClr val="1C1C1C">
                    <a:lumMod val="90000"/>
                    <a:lumOff val="1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±30% of level 2 = </a:t>
            </a:r>
            <a:r>
              <a:rPr kumimoji="0" lang="nl-NL" sz="1600" b="1" i="0" u="none" strike="noStrike" kern="0" cap="none" spc="0" normalizeH="0" baseline="0" noProof="0" dirty="0">
                <a:ln>
                  <a:noFill/>
                </a:ln>
                <a:solidFill>
                  <a:srgbClr val="1C1C1C">
                    <a:lumMod val="90000"/>
                    <a:lumOff val="1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9 coops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rgbClr val="1C1C1C">
                    <a:lumMod val="90000"/>
                    <a:lumOff val="1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±20% of level 1 = </a:t>
            </a:r>
            <a:r>
              <a:rPr kumimoji="0" lang="nl-NL" sz="1600" b="1" i="0" u="none" strike="noStrike" kern="0" cap="none" spc="0" normalizeH="0" baseline="0" noProof="0" dirty="0">
                <a:ln>
                  <a:noFill/>
                </a:ln>
                <a:solidFill>
                  <a:srgbClr val="1C1C1C">
                    <a:lumMod val="90000"/>
                    <a:lumOff val="1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4 </a:t>
            </a:r>
            <a:r>
              <a:rPr kumimoji="0" lang="nl-NL" sz="1600" b="1" i="0" u="none" strike="noStrike" kern="0" cap="none" spc="0" normalizeH="0" baseline="0" noProof="0" dirty="0" err="1">
                <a:ln>
                  <a:noFill/>
                </a:ln>
                <a:solidFill>
                  <a:srgbClr val="1C1C1C">
                    <a:lumMod val="90000"/>
                    <a:lumOff val="1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coops</a:t>
            </a:r>
            <a:endParaRPr kumimoji="0" lang="nl-NL" sz="1600" b="1" i="0" u="none" strike="noStrike" kern="0" cap="none" spc="0" normalizeH="0" baseline="0" noProof="0" dirty="0">
              <a:ln>
                <a:noFill/>
              </a:ln>
              <a:solidFill>
                <a:srgbClr val="1C1C1C">
                  <a:lumMod val="90000"/>
                  <a:lumOff val="1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l-NL" sz="1600" b="1" i="0" u="none" strike="noStrike" kern="0" cap="none" spc="0" normalizeH="0" baseline="0" noProof="0" dirty="0">
              <a:ln>
                <a:noFill/>
              </a:ln>
              <a:solidFill>
                <a:srgbClr val="1C1C1C">
                  <a:lumMod val="90000"/>
                  <a:lumOff val="1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1600" b="1" i="0" u="none" strike="noStrike" kern="0" cap="none" spc="0" normalizeH="0" baseline="0" noProof="0" dirty="0">
                <a:ln>
                  <a:noFill/>
                </a:ln>
                <a:solidFill>
                  <a:srgbClr val="1C1C1C">
                    <a:lumMod val="90000"/>
                    <a:lumOff val="1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Total: 24 </a:t>
            </a:r>
            <a:r>
              <a:rPr kumimoji="0" lang="nl-NL" sz="1600" b="1" i="0" u="none" strike="noStrike" kern="0" cap="none" spc="0" normalizeH="0" baseline="0" noProof="0" dirty="0" err="1">
                <a:ln>
                  <a:noFill/>
                </a:ln>
                <a:solidFill>
                  <a:srgbClr val="1C1C1C">
                    <a:lumMod val="90000"/>
                    <a:lumOff val="1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coops</a:t>
            </a:r>
            <a:r>
              <a:rPr kumimoji="0" lang="nl-NL" sz="1600" b="1" i="0" u="none" strike="noStrike" kern="0" cap="none" spc="0" normalizeH="0" baseline="0" noProof="0" dirty="0">
                <a:ln>
                  <a:noFill/>
                </a:ln>
                <a:solidFill>
                  <a:srgbClr val="1C1C1C">
                    <a:lumMod val="90000"/>
                    <a:lumOff val="1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rgbClr val="1C1C1C">
                    <a:lumMod val="90000"/>
                    <a:lumOff val="1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(35% of </a:t>
            </a:r>
            <a:r>
              <a:rPr kumimoji="0" lang="nl-NL" sz="1600" b="0" i="0" u="none" strike="noStrike" kern="0" cap="none" spc="0" normalizeH="0" baseline="0" noProof="0" dirty="0" err="1">
                <a:ln>
                  <a:noFill/>
                </a:ln>
                <a:solidFill>
                  <a:srgbClr val="1C1C1C">
                    <a:lumMod val="90000"/>
                    <a:lumOff val="1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the</a:t>
            </a:r>
            <a:r>
              <a: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rgbClr val="1C1C1C">
                    <a:lumMod val="90000"/>
                    <a:lumOff val="1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65)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1C1C1C">
                  <a:lumMod val="90000"/>
                  <a:lumOff val="1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6B5C552-2E6D-6C3D-1C7B-7F25DEBD0AA3}"/>
              </a:ext>
            </a:extLst>
          </p:cNvPr>
          <p:cNvGrpSpPr/>
          <p:nvPr/>
        </p:nvGrpSpPr>
        <p:grpSpPr>
          <a:xfrm>
            <a:off x="2203570" y="2389926"/>
            <a:ext cx="2918656" cy="1661721"/>
            <a:chOff x="905616" y="2087038"/>
            <a:chExt cx="6482080" cy="382976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87471C1-3225-850A-1459-433BA5FA349B}"/>
                </a:ext>
              </a:extLst>
            </p:cNvPr>
            <p:cNvSpPr txBox="1"/>
            <p:nvPr/>
          </p:nvSpPr>
          <p:spPr>
            <a:xfrm>
              <a:off x="1967455" y="5208779"/>
              <a:ext cx="44052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  <a:sym typeface="Arial"/>
                </a:rPr>
                <a:t>Starting and emerging cooperatives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964678F-EEFF-8338-9553-736D3960EFE1}"/>
                </a:ext>
              </a:extLst>
            </p:cNvPr>
            <p:cNvSpPr txBox="1"/>
            <p:nvPr/>
          </p:nvSpPr>
          <p:spPr>
            <a:xfrm>
              <a:off x="2577640" y="4183293"/>
              <a:ext cx="31849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  <a:sym typeface="Arial"/>
                </a:rPr>
                <a:t>Advancing cooperatives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52542B2-6483-C41D-799A-0493E5630080}"/>
                </a:ext>
              </a:extLst>
            </p:cNvPr>
            <p:cNvSpPr txBox="1"/>
            <p:nvPr/>
          </p:nvSpPr>
          <p:spPr>
            <a:xfrm>
              <a:off x="3332411" y="3047893"/>
              <a:ext cx="16753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  <a:sym typeface="Arial"/>
                </a:rPr>
                <a:t>Professional cooperatives</a:t>
              </a:r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86707E24-296C-2DB7-3A73-BFC924B3AB67}"/>
                </a:ext>
              </a:extLst>
            </p:cNvPr>
            <p:cNvSpPr/>
            <p:nvPr/>
          </p:nvSpPr>
          <p:spPr>
            <a:xfrm>
              <a:off x="4046007" y="2246996"/>
              <a:ext cx="256478" cy="445670"/>
            </a:xfrm>
            <a:prstGeom prst="triangle">
              <a:avLst/>
            </a:prstGeom>
            <a:solidFill>
              <a:srgbClr val="D39F4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3804F8D-4FC5-BB17-1EF1-9538592DB88C}"/>
                </a:ext>
              </a:extLst>
            </p:cNvPr>
            <p:cNvGrpSpPr/>
            <p:nvPr/>
          </p:nvGrpSpPr>
          <p:grpSpPr>
            <a:xfrm>
              <a:off x="905616" y="2861185"/>
              <a:ext cx="6482080" cy="3055620"/>
              <a:chOff x="2375661" y="3044191"/>
              <a:chExt cx="6482080" cy="3055620"/>
            </a:xfrm>
          </p:grpSpPr>
          <p:grpSp>
            <p:nvGrpSpPr>
              <p:cNvPr id="19" name="object 25">
                <a:extLst>
                  <a:ext uri="{FF2B5EF4-FFF2-40B4-BE49-F238E27FC236}">
                    <a16:creationId xmlns:a16="http://schemas.microsoft.com/office/drawing/2014/main" id="{332ACDEB-B91E-39EF-41B8-8371E55B0A19}"/>
                  </a:ext>
                </a:extLst>
              </p:cNvPr>
              <p:cNvGrpSpPr/>
              <p:nvPr/>
            </p:nvGrpSpPr>
            <p:grpSpPr>
              <a:xfrm>
                <a:off x="2375661" y="4044951"/>
                <a:ext cx="6482080" cy="2054860"/>
                <a:chOff x="2471420" y="4097020"/>
                <a:chExt cx="6482080" cy="2054860"/>
              </a:xfrm>
            </p:grpSpPr>
            <p:sp>
              <p:nvSpPr>
                <p:cNvPr id="41" name="object 26">
                  <a:extLst>
                    <a:ext uri="{FF2B5EF4-FFF2-40B4-BE49-F238E27FC236}">
                      <a16:creationId xmlns:a16="http://schemas.microsoft.com/office/drawing/2014/main" id="{E57CE447-3E2A-DCA7-A199-662DB46D564A}"/>
                    </a:ext>
                  </a:extLst>
                </p:cNvPr>
                <p:cNvSpPr/>
                <p:nvPr/>
              </p:nvSpPr>
              <p:spPr>
                <a:xfrm>
                  <a:off x="2484120" y="5176520"/>
                  <a:ext cx="6456680" cy="9626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56680" h="962660">
                      <a:moveTo>
                        <a:pt x="5368289" y="0"/>
                      </a:moveTo>
                      <a:lnTo>
                        <a:pt x="1088390" y="0"/>
                      </a:lnTo>
                      <a:lnTo>
                        <a:pt x="0" y="962659"/>
                      </a:lnTo>
                      <a:lnTo>
                        <a:pt x="6456680" y="962659"/>
                      </a:lnTo>
                      <a:lnTo>
                        <a:pt x="5368289" y="0"/>
                      </a:lnTo>
                      <a:close/>
                    </a:path>
                  </a:pathLst>
                </a:custGeom>
                <a:solidFill>
                  <a:srgbClr val="F0DFBE"/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49" name="object 27">
                  <a:extLst>
                    <a:ext uri="{FF2B5EF4-FFF2-40B4-BE49-F238E27FC236}">
                      <a16:creationId xmlns:a16="http://schemas.microsoft.com/office/drawing/2014/main" id="{3F18E5C1-DA20-D7C5-92E9-F00946CE04AF}"/>
                    </a:ext>
                  </a:extLst>
                </p:cNvPr>
                <p:cNvSpPr/>
                <p:nvPr/>
              </p:nvSpPr>
              <p:spPr>
                <a:xfrm>
                  <a:off x="2484120" y="5176520"/>
                  <a:ext cx="6456680" cy="9626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56680" h="962660">
                      <a:moveTo>
                        <a:pt x="0" y="962659"/>
                      </a:moveTo>
                      <a:lnTo>
                        <a:pt x="1088390" y="0"/>
                      </a:lnTo>
                      <a:lnTo>
                        <a:pt x="5368289" y="0"/>
                      </a:lnTo>
                      <a:lnTo>
                        <a:pt x="6456680" y="962659"/>
                      </a:lnTo>
                      <a:lnTo>
                        <a:pt x="0" y="962659"/>
                      </a:lnTo>
                      <a:close/>
                    </a:path>
                  </a:pathLst>
                </a:custGeom>
                <a:ln w="25400">
                  <a:solidFill>
                    <a:srgbClr val="0D2546"/>
                  </a:solidFill>
                </a:ln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50" name="object 28">
                  <a:extLst>
                    <a:ext uri="{FF2B5EF4-FFF2-40B4-BE49-F238E27FC236}">
                      <a16:creationId xmlns:a16="http://schemas.microsoft.com/office/drawing/2014/main" id="{87D48A1F-D95A-546A-C764-C2CEF587DAB6}"/>
                    </a:ext>
                  </a:extLst>
                </p:cNvPr>
                <p:cNvSpPr/>
                <p:nvPr/>
              </p:nvSpPr>
              <p:spPr>
                <a:xfrm>
                  <a:off x="3683000" y="4109720"/>
                  <a:ext cx="4033520" cy="9093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33520" h="909320">
                      <a:moveTo>
                        <a:pt x="3005454" y="0"/>
                      </a:moveTo>
                      <a:lnTo>
                        <a:pt x="1028064" y="0"/>
                      </a:lnTo>
                      <a:lnTo>
                        <a:pt x="0" y="909319"/>
                      </a:lnTo>
                      <a:lnTo>
                        <a:pt x="4033520" y="909319"/>
                      </a:lnTo>
                      <a:lnTo>
                        <a:pt x="3005454" y="0"/>
                      </a:lnTo>
                      <a:close/>
                    </a:path>
                  </a:pathLst>
                </a:custGeom>
                <a:solidFill>
                  <a:srgbClr val="E1BE80"/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51" name="object 29">
                  <a:extLst>
                    <a:ext uri="{FF2B5EF4-FFF2-40B4-BE49-F238E27FC236}">
                      <a16:creationId xmlns:a16="http://schemas.microsoft.com/office/drawing/2014/main" id="{44BE2CA1-ADE7-CB7E-A6FB-F904D7E8624B}"/>
                    </a:ext>
                  </a:extLst>
                </p:cNvPr>
                <p:cNvSpPr/>
                <p:nvPr/>
              </p:nvSpPr>
              <p:spPr>
                <a:xfrm>
                  <a:off x="3683000" y="4109720"/>
                  <a:ext cx="4033520" cy="9093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33520" h="909320">
                      <a:moveTo>
                        <a:pt x="0" y="909319"/>
                      </a:moveTo>
                      <a:lnTo>
                        <a:pt x="1028064" y="0"/>
                      </a:lnTo>
                      <a:lnTo>
                        <a:pt x="3005454" y="0"/>
                      </a:lnTo>
                      <a:lnTo>
                        <a:pt x="4033520" y="909319"/>
                      </a:lnTo>
                      <a:lnTo>
                        <a:pt x="0" y="909319"/>
                      </a:lnTo>
                      <a:close/>
                    </a:path>
                  </a:pathLst>
                </a:custGeom>
                <a:ln w="25400">
                  <a:solidFill>
                    <a:srgbClr val="0D2546"/>
                  </a:solidFill>
                </a:ln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</p:grpSp>
          <p:grpSp>
            <p:nvGrpSpPr>
              <p:cNvPr id="30" name="object 50">
                <a:extLst>
                  <a:ext uri="{FF2B5EF4-FFF2-40B4-BE49-F238E27FC236}">
                    <a16:creationId xmlns:a16="http://schemas.microsoft.com/office/drawing/2014/main" id="{7D0A67D0-624A-06A7-6787-B29030E208E0}"/>
                  </a:ext>
                </a:extLst>
              </p:cNvPr>
              <p:cNvGrpSpPr/>
              <p:nvPr/>
            </p:nvGrpSpPr>
            <p:grpSpPr>
              <a:xfrm>
                <a:off x="4722621" y="3044191"/>
                <a:ext cx="1783080" cy="822960"/>
                <a:chOff x="4818380" y="3096260"/>
                <a:chExt cx="1783080" cy="822960"/>
              </a:xfrm>
            </p:grpSpPr>
            <p:sp>
              <p:nvSpPr>
                <p:cNvPr id="32" name="object 52">
                  <a:extLst>
                    <a:ext uri="{FF2B5EF4-FFF2-40B4-BE49-F238E27FC236}">
                      <a16:creationId xmlns:a16="http://schemas.microsoft.com/office/drawing/2014/main" id="{A388DFF6-1D1E-6422-BD42-E57AC5908484}"/>
                    </a:ext>
                  </a:extLst>
                </p:cNvPr>
                <p:cNvSpPr/>
                <p:nvPr/>
              </p:nvSpPr>
              <p:spPr>
                <a:xfrm>
                  <a:off x="4818380" y="3096260"/>
                  <a:ext cx="1783080" cy="822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3079" h="822960">
                      <a:moveTo>
                        <a:pt x="1021588" y="0"/>
                      </a:moveTo>
                      <a:lnTo>
                        <a:pt x="761492" y="0"/>
                      </a:lnTo>
                      <a:lnTo>
                        <a:pt x="0" y="822959"/>
                      </a:lnTo>
                      <a:lnTo>
                        <a:pt x="1783079" y="822959"/>
                      </a:lnTo>
                      <a:lnTo>
                        <a:pt x="1021588" y="0"/>
                      </a:lnTo>
                      <a:close/>
                    </a:path>
                  </a:pathLst>
                </a:custGeom>
                <a:solidFill>
                  <a:srgbClr val="D39F40"/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34" name="object 53">
                  <a:extLst>
                    <a:ext uri="{FF2B5EF4-FFF2-40B4-BE49-F238E27FC236}">
                      <a16:creationId xmlns:a16="http://schemas.microsoft.com/office/drawing/2014/main" id="{001C825E-1A63-3DF4-49EA-3905847340AB}"/>
                    </a:ext>
                  </a:extLst>
                </p:cNvPr>
                <p:cNvSpPr/>
                <p:nvPr/>
              </p:nvSpPr>
              <p:spPr>
                <a:xfrm>
                  <a:off x="4818380" y="3096260"/>
                  <a:ext cx="1783080" cy="822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3079" h="822960">
                      <a:moveTo>
                        <a:pt x="0" y="822959"/>
                      </a:moveTo>
                      <a:lnTo>
                        <a:pt x="761492" y="0"/>
                      </a:lnTo>
                      <a:lnTo>
                        <a:pt x="1021588" y="0"/>
                      </a:lnTo>
                      <a:lnTo>
                        <a:pt x="1783079" y="822959"/>
                      </a:lnTo>
                      <a:lnTo>
                        <a:pt x="0" y="822959"/>
                      </a:lnTo>
                      <a:close/>
                    </a:path>
                  </a:pathLst>
                </a:custGeom>
                <a:ln w="25400">
                  <a:solidFill>
                    <a:srgbClr val="0D2546"/>
                  </a:solidFill>
                </a:ln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</p:grp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E4405A3-4480-6D05-D43C-F583E382A985}"/>
                </a:ext>
              </a:extLst>
            </p:cNvPr>
            <p:cNvSpPr txBox="1"/>
            <p:nvPr/>
          </p:nvSpPr>
          <p:spPr>
            <a:xfrm flipH="1">
              <a:off x="4490356" y="2087038"/>
              <a:ext cx="761178" cy="9221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5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E2C7ADF-8FEF-AF87-098A-73F72943576C}"/>
                </a:ext>
              </a:extLst>
            </p:cNvPr>
            <p:cNvSpPr txBox="1"/>
            <p:nvPr/>
          </p:nvSpPr>
          <p:spPr>
            <a:xfrm>
              <a:off x="3602968" y="4985861"/>
              <a:ext cx="24336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C1C1C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19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E8D1330-DB5E-784C-2264-21BAD9132AED}"/>
                </a:ext>
              </a:extLst>
            </p:cNvPr>
            <p:cNvSpPr txBox="1"/>
            <p:nvPr/>
          </p:nvSpPr>
          <p:spPr>
            <a:xfrm>
              <a:off x="3653422" y="3887365"/>
              <a:ext cx="29473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C1C1C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27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0234E5F-E43F-D84C-7917-4C5A6A699053}"/>
                </a:ext>
              </a:extLst>
            </p:cNvPr>
            <p:cNvSpPr txBox="1"/>
            <p:nvPr/>
          </p:nvSpPr>
          <p:spPr>
            <a:xfrm>
              <a:off x="3602968" y="2909392"/>
              <a:ext cx="11342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C1C1C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14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8216803A-4986-18B6-7602-1BD92FD0EF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43943" y="4618390"/>
            <a:ext cx="7599091" cy="1551696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0D5A30-16D0-49C7-29AA-16A5F22AB8CB}"/>
              </a:ext>
            </a:extLst>
          </p:cNvPr>
          <p:cNvSpPr/>
          <p:nvPr/>
        </p:nvSpPr>
        <p:spPr>
          <a:xfrm>
            <a:off x="1507792" y="1930400"/>
            <a:ext cx="8871394" cy="2407920"/>
          </a:xfrm>
          <a:prstGeom prst="rect">
            <a:avLst/>
          </a:prstGeom>
          <a:noFill/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2878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6">
            <a:extLst>
              <a:ext uri="{FF2B5EF4-FFF2-40B4-BE49-F238E27FC236}">
                <a16:creationId xmlns:a16="http://schemas.microsoft.com/office/drawing/2014/main" id="{062CCCE2-32A9-E17F-2852-13DC85F86A3E}"/>
              </a:ext>
            </a:extLst>
          </p:cNvPr>
          <p:cNvSpPr txBox="1"/>
          <p:nvPr/>
        </p:nvSpPr>
        <p:spPr>
          <a:xfrm>
            <a:off x="11302618" y="6541452"/>
            <a:ext cx="2413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Arial"/>
              </a:rPr>
              <a:pPr marL="38100" marR="0" lvl="0" indent="0" algn="l" defTabSz="914400" rtl="0" eaLnBrk="1" fontAlgn="auto" latinLnBrk="0" hangingPunct="1">
                <a:lnSpc>
                  <a:spcPts val="12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Calibri"/>
              <a:ea typeface="+mn-ea"/>
              <a:cs typeface="Calibri"/>
              <a:sym typeface="Arial"/>
            </a:endParaRPr>
          </a:p>
        </p:txBody>
      </p:sp>
      <p:sp>
        <p:nvSpPr>
          <p:cNvPr id="16" name="Google Shape;333;p25">
            <a:extLst>
              <a:ext uri="{FF2B5EF4-FFF2-40B4-BE49-F238E27FC236}">
                <a16:creationId xmlns:a16="http://schemas.microsoft.com/office/drawing/2014/main" id="{DFEB4BB0-36DB-2B20-DA35-E1B94F5C40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6275" y="446863"/>
            <a:ext cx="10919045" cy="888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5888">
              <a:buClr>
                <a:srgbClr val="262262"/>
              </a:buClr>
              <a:buSzPts val="2800"/>
            </a:pPr>
            <a:r>
              <a:rPr lang="en-US" sz="2800" u="sng" dirty="0">
                <a:solidFill>
                  <a:schemeClr val="accent1">
                    <a:lumMod val="50000"/>
                  </a:schemeClr>
                </a:solidFill>
                <a:latin typeface="Montserrat"/>
                <a:sym typeface="Montserrat"/>
              </a:rPr>
              <a:t>To recap the key features:</a:t>
            </a:r>
            <a:endParaRPr sz="2800" dirty="0">
              <a:solidFill>
                <a:schemeClr val="accent1">
                  <a:lumMod val="50000"/>
                </a:schemeClr>
              </a:solidFill>
              <a:latin typeface="Montserra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FCDBA9-F836-FF20-166C-FEFB4A033A23}"/>
              </a:ext>
            </a:extLst>
          </p:cNvPr>
          <p:cNvSpPr txBox="1"/>
          <p:nvPr/>
        </p:nvSpPr>
        <p:spPr>
          <a:xfrm>
            <a:off x="934278" y="1600200"/>
            <a:ext cx="10137913" cy="407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Specific roles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for each partner based on experience &amp; expertise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Common data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&amp; tools, aligned to standards</a:t>
            </a:r>
            <a:r>
              <a:rPr lang="en-US" sz="2000" b="1" baseline="30000" dirty="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, to make it interoperable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Segment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 the cooperatives and dare to select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Target BDS to needs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by using data insights to deliver measurable results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Combine datasets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to enhance insights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Deliver a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systematic approach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by building a local ecosystem others can benefit from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Deliver a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growing pipeline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of eligible cooperatives in a standardized format</a:t>
            </a:r>
            <a:r>
              <a:rPr lang="en-US" sz="2000" baseline="30000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 and onboard financiers who can act on it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Open to partnering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with organizations and programs that share the same vision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nl-NL" sz="20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2F2935-D0EA-033B-0F99-958AC973E1DB}"/>
              </a:ext>
            </a:extLst>
          </p:cNvPr>
          <p:cNvSpPr txBox="1"/>
          <p:nvPr/>
        </p:nvSpPr>
        <p:spPr>
          <a:xfrm>
            <a:off x="676275" y="5764806"/>
            <a:ext cx="49695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nl-NL" sz="1200" dirty="0"/>
              <a:t>Common data is </a:t>
            </a:r>
            <a:r>
              <a:rPr lang="nl-NL" sz="1200" dirty="0" err="1"/>
              <a:t>aligned</a:t>
            </a:r>
            <a:r>
              <a:rPr lang="nl-NL" sz="1200" dirty="0"/>
              <a:t> </a:t>
            </a:r>
            <a:r>
              <a:rPr lang="nl-NL" sz="1200" dirty="0" err="1"/>
              <a:t>to</a:t>
            </a:r>
            <a:r>
              <a:rPr lang="nl-NL" sz="1200" dirty="0"/>
              <a:t> </a:t>
            </a:r>
            <a:r>
              <a:rPr lang="nl-NL" sz="1200" dirty="0" err="1"/>
              <a:t>the</a:t>
            </a:r>
            <a:r>
              <a:rPr lang="nl-NL" sz="1200" dirty="0"/>
              <a:t> IWA29</a:t>
            </a:r>
          </a:p>
          <a:p>
            <a:pPr marL="228600" indent="-228600">
              <a:buAutoNum type="arabicPeriod"/>
            </a:pPr>
            <a:r>
              <a:rPr lang="nl-NL" sz="1200" dirty="0" err="1"/>
              <a:t>Based</a:t>
            </a:r>
            <a:r>
              <a:rPr lang="nl-NL" sz="1200" dirty="0"/>
              <a:t> on </a:t>
            </a:r>
            <a:r>
              <a:rPr lang="nl-NL" sz="1200" dirty="0" err="1"/>
              <a:t>the</a:t>
            </a:r>
            <a:r>
              <a:rPr lang="nl-NL" sz="1200" dirty="0"/>
              <a:t> Bankability Metrics</a:t>
            </a:r>
          </a:p>
          <a:p>
            <a:pPr marL="228600" indent="-228600">
              <a:buAutoNum type="arabicPeriod"/>
            </a:pPr>
            <a:endParaRPr lang="en-US" sz="1200" dirty="0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7055CAAE-4C11-22B0-FC93-4A1632F3A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4585" y="185738"/>
            <a:ext cx="1018530" cy="68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8772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6">
            <a:extLst>
              <a:ext uri="{FF2B5EF4-FFF2-40B4-BE49-F238E27FC236}">
                <a16:creationId xmlns:a16="http://schemas.microsoft.com/office/drawing/2014/main" id="{062CCCE2-32A9-E17F-2852-13DC85F86A3E}"/>
              </a:ext>
            </a:extLst>
          </p:cNvPr>
          <p:cNvSpPr txBox="1"/>
          <p:nvPr/>
        </p:nvSpPr>
        <p:spPr>
          <a:xfrm>
            <a:off x="11302618" y="6541452"/>
            <a:ext cx="2413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Arial"/>
              </a:rPr>
              <a:pPr marL="38100" marR="0" lvl="0" indent="0" algn="l" defTabSz="914400" rtl="0" eaLnBrk="1" fontAlgn="auto" latinLnBrk="0" hangingPunct="1">
                <a:lnSpc>
                  <a:spcPts val="12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Calibri"/>
              <a:ea typeface="+mn-ea"/>
              <a:cs typeface="Calibri"/>
              <a:sym typeface="Arial"/>
            </a:endParaRPr>
          </a:p>
        </p:txBody>
      </p:sp>
      <p:sp>
        <p:nvSpPr>
          <p:cNvPr id="16" name="Google Shape;333;p25">
            <a:extLst>
              <a:ext uri="{FF2B5EF4-FFF2-40B4-BE49-F238E27FC236}">
                <a16:creationId xmlns:a16="http://schemas.microsoft.com/office/drawing/2014/main" id="{DFEB4BB0-36DB-2B20-DA35-E1B94F5C40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6275" y="446863"/>
            <a:ext cx="10919045" cy="888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5888">
              <a:buClr>
                <a:srgbClr val="262262"/>
              </a:buClr>
              <a:buSzPts val="2800"/>
            </a:pPr>
            <a:r>
              <a:rPr lang="en-US" sz="2800" u="sng" dirty="0">
                <a:solidFill>
                  <a:schemeClr val="accent1">
                    <a:lumMod val="50000"/>
                  </a:schemeClr>
                </a:solidFill>
                <a:latin typeface="Montserrat"/>
                <a:sym typeface="Montserrat"/>
              </a:rPr>
              <a:t>Targeted segment:</a:t>
            </a:r>
            <a:endParaRPr sz="2800" dirty="0">
              <a:solidFill>
                <a:schemeClr val="accent1">
                  <a:lumMod val="50000"/>
                </a:schemeClr>
              </a:solidFill>
              <a:latin typeface="Montserrat"/>
            </a:endParaRPr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7055CAAE-4C11-22B0-FC93-4A1632F3A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4585" y="185738"/>
            <a:ext cx="1018530" cy="68750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F9F0BF6-FE84-BC9F-2716-A94B2C496007}"/>
              </a:ext>
            </a:extLst>
          </p:cNvPr>
          <p:cNvGrpSpPr/>
          <p:nvPr/>
        </p:nvGrpSpPr>
        <p:grpSpPr>
          <a:xfrm>
            <a:off x="905306" y="1335308"/>
            <a:ext cx="5970886" cy="5164843"/>
            <a:chOff x="2190818" y="930125"/>
            <a:chExt cx="5970886" cy="5164843"/>
          </a:xfrm>
        </p:grpSpPr>
        <p:sp>
          <p:nvSpPr>
            <p:cNvPr id="4" name="Isosceles Triangle 3">
              <a:extLst>
                <a:ext uri="{FF2B5EF4-FFF2-40B4-BE49-F238E27FC236}">
                  <a16:creationId xmlns:a16="http://schemas.microsoft.com/office/drawing/2014/main" id="{DD3C9570-309E-581F-1BC8-E5A4FD65F487}"/>
                </a:ext>
              </a:extLst>
            </p:cNvPr>
            <p:cNvSpPr/>
            <p:nvPr/>
          </p:nvSpPr>
          <p:spPr>
            <a:xfrm>
              <a:off x="2190818" y="1514901"/>
              <a:ext cx="2990782" cy="3995292"/>
            </a:xfrm>
            <a:prstGeom prst="triangle">
              <a:avLst/>
            </a:prstGeom>
            <a:solidFill>
              <a:srgbClr val="948A5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6A19EC7D-B472-9D9A-B096-A86EC52FA636}"/>
                </a:ext>
              </a:extLst>
            </p:cNvPr>
            <p:cNvSpPr/>
            <p:nvPr/>
          </p:nvSpPr>
          <p:spPr>
            <a:xfrm rot="10800000">
              <a:off x="5181598" y="1514901"/>
              <a:ext cx="2980106" cy="3995292"/>
            </a:xfrm>
            <a:prstGeom prst="triangle">
              <a:avLst/>
            </a:prstGeom>
            <a:solidFill>
              <a:srgbClr val="00AF8D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852B409-EC20-586B-ABF9-0E154DC575E2}"/>
                </a:ext>
              </a:extLst>
            </p:cNvPr>
            <p:cNvGrpSpPr/>
            <p:nvPr/>
          </p:nvGrpSpPr>
          <p:grpSpPr>
            <a:xfrm>
              <a:off x="2190818" y="2890389"/>
              <a:ext cx="5970886" cy="1244315"/>
              <a:chOff x="2190818" y="2702156"/>
              <a:chExt cx="5970886" cy="1244315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FC975A5-E1D9-D960-DEE7-618B9BDA49CA}"/>
                  </a:ext>
                </a:extLst>
              </p:cNvPr>
              <p:cNvSpPr/>
              <p:nvPr/>
            </p:nvSpPr>
            <p:spPr>
              <a:xfrm>
                <a:off x="2190818" y="2702156"/>
                <a:ext cx="5970886" cy="1244315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NL" sz="1800" b="0" i="0" u="none" strike="noStrike" kern="1200" cap="none" spc="0" normalizeH="0" baseline="0" noProof="0">
                  <a:ln>
                    <a:noFill/>
                  </a:ln>
                  <a:solidFill>
                    <a:srgbClr val="1C1C1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pic>
            <p:nvPicPr>
              <p:cNvPr id="15" name="Picture 14" descr="A blue gears on a black background&#10;&#10;Description automatically generated with low confidence">
                <a:extLst>
                  <a:ext uri="{FF2B5EF4-FFF2-40B4-BE49-F238E27FC236}">
                    <a16:creationId xmlns:a16="http://schemas.microsoft.com/office/drawing/2014/main" id="{A053A2FA-7AEB-2BE6-31EF-CF2A575211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duotone>
                  <a:prstClr val="black"/>
                  <a:srgbClr val="12A588">
                    <a:tint val="45000"/>
                    <a:satMod val="400000"/>
                  </a:srgb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colorTemperature colorTemp="4700"/>
                        </a14:imgEffect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09009" y="2839507"/>
                <a:ext cx="1133475" cy="1037812"/>
              </a:xfrm>
              <a:prstGeom prst="rect">
                <a:avLst/>
              </a:prstGeom>
            </p:spPr>
          </p:pic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E0D0171-0906-1F9F-D7A8-0066B269D39D}"/>
                  </a:ext>
                </a:extLst>
              </p:cNvPr>
              <p:cNvSpPr txBox="1"/>
              <p:nvPr/>
            </p:nvSpPr>
            <p:spPr>
              <a:xfrm>
                <a:off x="2424284" y="3032082"/>
                <a:ext cx="251310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C1C1C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Hidden Middle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C1C1C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Financing need between $50k and $500k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6E5B8DE-6CD0-228D-3EC2-254D6F798BEE}"/>
                  </a:ext>
                </a:extLst>
              </p:cNvPr>
              <p:cNvSpPr txBox="1"/>
              <p:nvPr/>
            </p:nvSpPr>
            <p:spPr>
              <a:xfrm>
                <a:off x="5728940" y="3099616"/>
                <a:ext cx="188542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C1C1C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Hidden Middle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C8568D1-1E11-7537-220E-1E9A554B4944}"/>
                </a:ext>
              </a:extLst>
            </p:cNvPr>
            <p:cNvSpPr txBox="1"/>
            <p:nvPr/>
          </p:nvSpPr>
          <p:spPr>
            <a:xfrm>
              <a:off x="5415099" y="1791374"/>
              <a:ext cx="251310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Commercial Banks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Social Lenders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Loan sizes often min $500k</a:t>
              </a:r>
              <a:endParaRPr kumimoji="0" lang="en-NL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E6DA5D4-23E5-548F-55E9-D523CFBA3871}"/>
                </a:ext>
              </a:extLst>
            </p:cNvPr>
            <p:cNvSpPr txBox="1"/>
            <p:nvPr/>
          </p:nvSpPr>
          <p:spPr>
            <a:xfrm>
              <a:off x="5709003" y="4164621"/>
              <a:ext cx="192529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SACCOs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MFIs</a:t>
              </a:r>
              <a:endParaRPr kumimoji="0" lang="en-NL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B66BB1F-2303-A90D-6868-EC65442F5510}"/>
                </a:ext>
              </a:extLst>
            </p:cNvPr>
            <p:cNvSpPr txBox="1"/>
            <p:nvPr/>
          </p:nvSpPr>
          <p:spPr>
            <a:xfrm>
              <a:off x="2201493" y="5510193"/>
              <a:ext cx="29801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948A54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Agribusinesses with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948A54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financing needs</a:t>
              </a:r>
              <a:endParaRPr kumimoji="0" lang="en-NL" sz="1600" b="1" i="0" u="none" strike="noStrike" kern="1200" cap="none" spc="0" normalizeH="0" baseline="0" noProof="0" dirty="0">
                <a:ln>
                  <a:noFill/>
                </a:ln>
                <a:solidFill>
                  <a:srgbClr val="948A54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A0E8838-7957-713B-3E65-6901E05FA753}"/>
                </a:ext>
              </a:extLst>
            </p:cNvPr>
            <p:cNvSpPr txBox="1"/>
            <p:nvPr/>
          </p:nvSpPr>
          <p:spPr>
            <a:xfrm>
              <a:off x="5145205" y="930125"/>
              <a:ext cx="29801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AF8D">
                      <a:lumMod val="50000"/>
                    </a:srgb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Types of financiers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AF8D">
                      <a:lumMod val="50000"/>
                    </a:srgb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and loan sizes</a:t>
              </a:r>
              <a:endParaRPr kumimoji="0" lang="en-NL" sz="1600" b="1" i="0" u="none" strike="noStrike" kern="1200" cap="none" spc="0" normalizeH="0" baseline="0" noProof="0" dirty="0">
                <a:ln>
                  <a:noFill/>
                </a:ln>
                <a:solidFill>
                  <a:srgbClr val="00AF8D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454FCB8-A706-B14B-F1C6-6B919CFADE72}"/>
              </a:ext>
            </a:extLst>
          </p:cNvPr>
          <p:cNvSpPr txBox="1"/>
          <p:nvPr/>
        </p:nvSpPr>
        <p:spPr>
          <a:xfrm>
            <a:off x="7574031" y="1512844"/>
            <a:ext cx="396988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nl-NL" sz="2000" dirty="0">
                <a:solidFill>
                  <a:schemeClr val="tx1"/>
                </a:solidFill>
              </a:rPr>
              <a:t>AgriGRADE targets: </a:t>
            </a:r>
          </a:p>
          <a:p>
            <a:pPr marL="790575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tx1"/>
                </a:solidFill>
              </a:rPr>
              <a:t>Agribusinesses: </a:t>
            </a:r>
          </a:p>
          <a:p>
            <a:pPr marL="1147762" lvl="1" indent="-342900">
              <a:buFont typeface="Courier New" panose="02070309020205020404" pitchFamily="49" charset="0"/>
              <a:buChar char="o"/>
            </a:pPr>
            <a:r>
              <a:rPr lang="nl-NL" sz="2000" dirty="0">
                <a:solidFill>
                  <a:schemeClr val="tx1"/>
                </a:solidFill>
              </a:rPr>
              <a:t>Farmer Organizations</a:t>
            </a:r>
          </a:p>
          <a:p>
            <a:pPr marL="1147762" lvl="1" indent="-342900">
              <a:buFont typeface="Courier New" panose="02070309020205020404" pitchFamily="49" charset="0"/>
              <a:buChar char="o"/>
            </a:pPr>
            <a:r>
              <a:rPr lang="nl-NL" sz="2000" dirty="0" err="1">
                <a:solidFill>
                  <a:schemeClr val="tx1"/>
                </a:solidFill>
              </a:rPr>
              <a:t>Cooperatives</a:t>
            </a:r>
            <a:endParaRPr lang="nl-NL" sz="2000" dirty="0">
              <a:solidFill>
                <a:schemeClr val="tx1"/>
              </a:solidFill>
            </a:endParaRPr>
          </a:p>
          <a:p>
            <a:pPr marL="1147762" lvl="1" indent="-342900">
              <a:buFont typeface="Courier New" panose="02070309020205020404" pitchFamily="49" charset="0"/>
              <a:buChar char="o"/>
            </a:pPr>
            <a:r>
              <a:rPr lang="nl-NL" sz="2000" dirty="0">
                <a:solidFill>
                  <a:schemeClr val="tx1"/>
                </a:solidFill>
              </a:rPr>
              <a:t>Agri-</a:t>
            </a:r>
            <a:r>
              <a:rPr lang="nl-NL" sz="2000" dirty="0" err="1">
                <a:solidFill>
                  <a:schemeClr val="tx1"/>
                </a:solidFill>
              </a:rPr>
              <a:t>SMEs</a:t>
            </a:r>
            <a:endParaRPr lang="nl-NL" sz="2000" dirty="0">
              <a:solidFill>
                <a:schemeClr val="tx1"/>
              </a:solidFill>
            </a:endParaRPr>
          </a:p>
          <a:p>
            <a:pPr marL="790575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tx1"/>
                </a:solidFill>
              </a:rPr>
              <a:t>Input Retailers</a:t>
            </a:r>
          </a:p>
          <a:p>
            <a:pPr marL="790575" indent="-342900">
              <a:buFont typeface="Arial" panose="020B0604020202020204" pitchFamily="34" charset="0"/>
              <a:buChar char="•"/>
            </a:pPr>
            <a:r>
              <a:rPr lang="nl-NL" sz="2000" dirty="0" err="1">
                <a:solidFill>
                  <a:schemeClr val="tx1"/>
                </a:solidFill>
              </a:rPr>
              <a:t>SACCOs</a:t>
            </a:r>
            <a:endParaRPr lang="nl-NL" sz="2000" dirty="0">
              <a:solidFill>
                <a:schemeClr val="tx1"/>
              </a:solidFill>
            </a:endParaRPr>
          </a:p>
          <a:p>
            <a:pPr marL="447675"/>
            <a:endParaRPr lang="nl-NL" sz="2000" dirty="0">
              <a:solidFill>
                <a:schemeClr val="tx1"/>
              </a:solidFill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</a:rPr>
              <a:t>AgriGRADE aims to address the Hidden Middle</a:t>
            </a:r>
          </a:p>
          <a:p>
            <a:pPr marL="790575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Banks</a:t>
            </a:r>
          </a:p>
          <a:p>
            <a:pPr marL="790575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Fund</a:t>
            </a:r>
          </a:p>
          <a:p>
            <a:pPr marL="790575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Social Lenders</a:t>
            </a:r>
          </a:p>
          <a:p>
            <a:pPr marL="790575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MFIs</a:t>
            </a:r>
          </a:p>
          <a:p>
            <a:pPr marL="790575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SACCOs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134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6">
            <a:extLst>
              <a:ext uri="{FF2B5EF4-FFF2-40B4-BE49-F238E27FC236}">
                <a16:creationId xmlns:a16="http://schemas.microsoft.com/office/drawing/2014/main" id="{062CCCE2-32A9-E17F-2852-13DC85F86A3E}"/>
              </a:ext>
            </a:extLst>
          </p:cNvPr>
          <p:cNvSpPr txBox="1"/>
          <p:nvPr/>
        </p:nvSpPr>
        <p:spPr>
          <a:xfrm>
            <a:off x="11302618" y="6541452"/>
            <a:ext cx="2413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Arial"/>
              </a:rPr>
              <a:pPr marL="38100" marR="0" lvl="0" indent="0" algn="l" defTabSz="914400" rtl="0" eaLnBrk="1" fontAlgn="auto" latinLnBrk="0" hangingPunct="1">
                <a:lnSpc>
                  <a:spcPts val="12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Calibri"/>
              <a:ea typeface="+mn-ea"/>
              <a:cs typeface="Calibri"/>
              <a:sym typeface="Arial"/>
            </a:endParaRPr>
          </a:p>
        </p:txBody>
      </p:sp>
      <p:sp>
        <p:nvSpPr>
          <p:cNvPr id="16" name="Google Shape;333;p25">
            <a:extLst>
              <a:ext uri="{FF2B5EF4-FFF2-40B4-BE49-F238E27FC236}">
                <a16:creationId xmlns:a16="http://schemas.microsoft.com/office/drawing/2014/main" id="{DFEB4BB0-36DB-2B20-DA35-E1B94F5C40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6275" y="446863"/>
            <a:ext cx="10919045" cy="888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5888">
              <a:buClr>
                <a:srgbClr val="262262"/>
              </a:buClr>
              <a:buSzPts val="2800"/>
            </a:pPr>
            <a:r>
              <a:rPr lang="en-US" sz="2800" u="sng" dirty="0">
                <a:solidFill>
                  <a:schemeClr val="accent1">
                    <a:lumMod val="50000"/>
                  </a:schemeClr>
                </a:solidFill>
                <a:latin typeface="Montserrat"/>
                <a:sym typeface="Montserrat"/>
              </a:rPr>
              <a:t>Strategies to scale:</a:t>
            </a:r>
            <a:endParaRPr sz="2800" dirty="0">
              <a:solidFill>
                <a:schemeClr val="accent1">
                  <a:lumMod val="50000"/>
                </a:schemeClr>
              </a:solidFill>
              <a:latin typeface="Montserra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FCDBA9-F836-FF20-166C-FEFB4A033A23}"/>
              </a:ext>
            </a:extLst>
          </p:cNvPr>
          <p:cNvSpPr txBox="1"/>
          <p:nvPr/>
        </p:nvSpPr>
        <p:spPr>
          <a:xfrm>
            <a:off x="757947" y="1335308"/>
            <a:ext cx="6348899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Elements of AgriGRADE have been proven, </a:t>
            </a:r>
            <a:br>
              <a:rPr lang="en-US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other elements co-developed and piloted</a:t>
            </a:r>
            <a:r>
              <a:rPr lang="en-US" sz="2000" baseline="30000" dirty="0">
                <a:solidFill>
                  <a:schemeClr val="accent1">
                    <a:lumMod val="75000"/>
                  </a:schemeClr>
                </a:solidFill>
              </a:rPr>
              <a:t>1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Dutch Foreign Affairs plans to fund the launch of AgriGRADE for the first 3.5 years</a:t>
            </a:r>
          </a:p>
          <a:p>
            <a:pPr marL="715963" lvl="4" indent="-4476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Center of Excellence</a:t>
            </a:r>
          </a:p>
          <a:p>
            <a:pPr marL="715963" lvl="4" indent="-4476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Two pilots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AgriGRADE Business Development coordinated by the Center of Excellence</a:t>
            </a:r>
          </a:p>
          <a:p>
            <a:pPr marL="715963" lvl="4" indent="-4476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CoE, AgriGRADE Partners &amp; Ambassadors</a:t>
            </a:r>
          </a:p>
          <a:p>
            <a:pPr marL="715963" lvl="4" indent="-4476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Ecosystem: movement of aligned partners</a:t>
            </a:r>
          </a:p>
          <a:p>
            <a:pPr marL="715963" lvl="4" indent="-4476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Regular Business Development</a:t>
            </a:r>
          </a:p>
          <a:p>
            <a:pPr marL="285750" lvl="4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Open to explore AgriGRADE inspired approaches in win-win partnerships</a:t>
            </a:r>
            <a:endParaRPr lang="nl-NL" sz="20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44395215-C769-E963-16D3-9AC9E0D3D0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4585" y="185738"/>
            <a:ext cx="1018530" cy="6875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4E258DE-D128-9BA6-849A-E8AD5157E658}"/>
              </a:ext>
            </a:extLst>
          </p:cNvPr>
          <p:cNvSpPr txBox="1"/>
          <p:nvPr/>
        </p:nvSpPr>
        <p:spPr>
          <a:xfrm>
            <a:off x="8358807" y="1744753"/>
            <a:ext cx="1888435" cy="523220"/>
          </a:xfrm>
          <a:prstGeom prst="rect">
            <a:avLst/>
          </a:prstGeom>
          <a:solidFill>
            <a:srgbClr val="5CA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 defTabSz="914400" eaLnBrk="1" fontAlgn="auto" latinLnBrk="0" hangingPunct="1">
              <a:buSzTx/>
              <a:buNone/>
              <a:tabLst/>
              <a:defRPr kumimoji="0" kern="0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>
                <a:solidFill>
                  <a:schemeClr val="bg1"/>
                </a:solidFill>
              </a:rPr>
              <a:t>AgriGRADE </a:t>
            </a:r>
          </a:p>
          <a:p>
            <a:r>
              <a:rPr lang="nl-NL" dirty="0">
                <a:solidFill>
                  <a:schemeClr val="bg1"/>
                </a:solidFill>
              </a:rPr>
              <a:t>Center of Excellence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E8B602-263D-29E3-FEB1-3308A80E6A3D}"/>
              </a:ext>
            </a:extLst>
          </p:cNvPr>
          <p:cNvSpPr txBox="1"/>
          <p:nvPr/>
        </p:nvSpPr>
        <p:spPr>
          <a:xfrm>
            <a:off x="7106848" y="2776376"/>
            <a:ext cx="1888435" cy="523220"/>
          </a:xfrm>
          <a:prstGeom prst="rect">
            <a:avLst/>
          </a:prstGeom>
          <a:solidFill>
            <a:srgbClr val="5CA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 defTabSz="914400" eaLnBrk="1" fontAlgn="auto" latinLnBrk="0" hangingPunct="1">
              <a:buSzTx/>
              <a:buNone/>
              <a:tabLst/>
              <a:defRPr kumimoji="0" kern="0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>
                <a:solidFill>
                  <a:schemeClr val="bg1"/>
                </a:solidFill>
              </a:rPr>
              <a:t>AgriGRADE </a:t>
            </a:r>
          </a:p>
          <a:p>
            <a:r>
              <a:rPr lang="nl-NL" dirty="0">
                <a:solidFill>
                  <a:schemeClr val="bg1"/>
                </a:solidFill>
              </a:rPr>
              <a:t>Pilot in Tanzania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7BDAC6-C989-5BCD-3CD6-625E786EF7B1}"/>
              </a:ext>
            </a:extLst>
          </p:cNvPr>
          <p:cNvSpPr txBox="1"/>
          <p:nvPr/>
        </p:nvSpPr>
        <p:spPr>
          <a:xfrm>
            <a:off x="9516168" y="2776376"/>
            <a:ext cx="1888435" cy="523220"/>
          </a:xfrm>
          <a:prstGeom prst="rect">
            <a:avLst/>
          </a:prstGeom>
          <a:solidFill>
            <a:srgbClr val="5CA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 defTabSz="914400" eaLnBrk="1" fontAlgn="auto" latinLnBrk="0" hangingPunct="1">
              <a:buSzTx/>
              <a:buNone/>
              <a:tabLst/>
              <a:defRPr kumimoji="0" kern="0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>
                <a:solidFill>
                  <a:schemeClr val="bg1"/>
                </a:solidFill>
              </a:rPr>
              <a:t>AgriGRADE </a:t>
            </a:r>
          </a:p>
          <a:p>
            <a:r>
              <a:rPr lang="nl-NL" dirty="0">
                <a:solidFill>
                  <a:schemeClr val="bg1"/>
                </a:solidFill>
              </a:rPr>
              <a:t>Pilot in Kenya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EBC3D241-19ED-FEB3-E626-ED6649E069F0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 rot="5400000">
            <a:off x="8422845" y="1896195"/>
            <a:ext cx="508403" cy="1251959"/>
          </a:xfrm>
          <a:prstGeom prst="bentConnector3">
            <a:avLst/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0382642E-2E4E-230A-64B8-4EE1D4976078}"/>
              </a:ext>
            </a:extLst>
          </p:cNvPr>
          <p:cNvCxnSpPr>
            <a:cxnSpLocks/>
            <a:stCxn id="4" idx="2"/>
            <a:endCxn id="8" idx="0"/>
          </p:cNvCxnSpPr>
          <p:nvPr/>
        </p:nvCxnSpPr>
        <p:spPr>
          <a:xfrm rot="16200000" flipH="1">
            <a:off x="9627504" y="1943493"/>
            <a:ext cx="508403" cy="1157361"/>
          </a:xfrm>
          <a:prstGeom prst="bentConnector3">
            <a:avLst>
              <a:gd name="adj1" fmla="val 50000"/>
            </a:avLst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5D116FD-4612-06B9-B6CC-B7DF9DD9E8DF}"/>
              </a:ext>
            </a:extLst>
          </p:cNvPr>
          <p:cNvSpPr txBox="1"/>
          <p:nvPr/>
        </p:nvSpPr>
        <p:spPr>
          <a:xfrm>
            <a:off x="7106848" y="3466399"/>
            <a:ext cx="1888435" cy="523220"/>
          </a:xfrm>
          <a:prstGeom prst="rect">
            <a:avLst/>
          </a:prstGeom>
          <a:solidFill>
            <a:schemeClr val="bg1"/>
          </a:solidFill>
          <a:ln>
            <a:solidFill>
              <a:srgbClr val="5CA3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 defTabSz="914400" eaLnBrk="1" fontAlgn="auto" latinLnBrk="0" hangingPunct="1">
              <a:buSzTx/>
              <a:buNone/>
              <a:tabLst/>
              <a:defRPr kumimoji="0" kern="0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>
                <a:solidFill>
                  <a:srgbClr val="5CA357"/>
                </a:solidFill>
              </a:rPr>
              <a:t>Future AgriGRADE programs</a:t>
            </a:r>
            <a:endParaRPr lang="en-US" dirty="0">
              <a:solidFill>
                <a:srgbClr val="5CA357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8DC5542-077B-64C0-3A43-749B638345BA}"/>
              </a:ext>
            </a:extLst>
          </p:cNvPr>
          <p:cNvSpPr txBox="1"/>
          <p:nvPr/>
        </p:nvSpPr>
        <p:spPr>
          <a:xfrm>
            <a:off x="9516167" y="3466399"/>
            <a:ext cx="1888435" cy="523220"/>
          </a:xfrm>
          <a:prstGeom prst="rect">
            <a:avLst/>
          </a:prstGeom>
          <a:solidFill>
            <a:schemeClr val="bg1"/>
          </a:solidFill>
          <a:ln>
            <a:solidFill>
              <a:srgbClr val="5CA3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 defTabSz="914400" eaLnBrk="1" fontAlgn="auto" latinLnBrk="0" hangingPunct="1">
              <a:buSzTx/>
              <a:buNone/>
              <a:tabLst/>
              <a:defRPr kumimoji="0" kern="0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5CA357"/>
                </a:solidFill>
              </a:rPr>
              <a:t>AgriGRADE alignment between programs</a:t>
            </a:r>
          </a:p>
        </p:txBody>
      </p: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A8618340-3EE8-E9F1-F1A3-0367DD0FF750}"/>
              </a:ext>
            </a:extLst>
          </p:cNvPr>
          <p:cNvCxnSpPr>
            <a:cxnSpLocks/>
            <a:endCxn id="15" idx="3"/>
          </p:cNvCxnSpPr>
          <p:nvPr/>
        </p:nvCxnSpPr>
        <p:spPr>
          <a:xfrm rot="5400000">
            <a:off x="8245476" y="2868871"/>
            <a:ext cx="1608946" cy="109331"/>
          </a:xfrm>
          <a:prstGeom prst="bentConnector2">
            <a:avLst/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9269D290-2715-CF10-6CA7-7BCD44664B63}"/>
              </a:ext>
            </a:extLst>
          </p:cNvPr>
          <p:cNvCxnSpPr>
            <a:cxnSpLocks/>
            <a:stCxn id="4" idx="2"/>
            <a:endCxn id="17" idx="1"/>
          </p:cNvCxnSpPr>
          <p:nvPr/>
        </p:nvCxnSpPr>
        <p:spPr>
          <a:xfrm rot="16200000" flipH="1">
            <a:off x="8679578" y="2891420"/>
            <a:ext cx="1460036" cy="213142"/>
          </a:xfrm>
          <a:prstGeom prst="bentConnector2">
            <a:avLst/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F2DA601-796D-2484-4E39-35A33DE2209A}"/>
              </a:ext>
            </a:extLst>
          </p:cNvPr>
          <p:cNvSpPr txBox="1"/>
          <p:nvPr/>
        </p:nvSpPr>
        <p:spPr>
          <a:xfrm>
            <a:off x="676275" y="6134138"/>
            <a:ext cx="4154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/>
              <a:t>1. </a:t>
            </a:r>
            <a:r>
              <a:rPr lang="nl-NL" sz="1200" dirty="0" err="1"/>
              <a:t>Also</a:t>
            </a:r>
            <a:r>
              <a:rPr lang="nl-NL" sz="1200" dirty="0"/>
              <a:t> </a:t>
            </a:r>
            <a:r>
              <a:rPr lang="nl-NL" sz="1200" dirty="0" err="1"/>
              <a:t>thanks</a:t>
            </a:r>
            <a:r>
              <a:rPr lang="nl-NL" sz="1200" dirty="0"/>
              <a:t> </a:t>
            </a:r>
            <a:r>
              <a:rPr lang="nl-NL" sz="1200" dirty="0" err="1"/>
              <a:t>to</a:t>
            </a:r>
            <a:r>
              <a:rPr lang="nl-NL" sz="1200" dirty="0"/>
              <a:t> </a:t>
            </a:r>
            <a:r>
              <a:rPr lang="nl-NL" sz="1200" dirty="0" err="1"/>
              <a:t>AMEAs</a:t>
            </a:r>
            <a:r>
              <a:rPr lang="nl-NL" sz="1200" dirty="0"/>
              <a:t> Tool </a:t>
            </a:r>
            <a:r>
              <a:rPr lang="nl-NL" sz="1200" dirty="0" err="1"/>
              <a:t>Improvement</a:t>
            </a:r>
            <a:r>
              <a:rPr lang="nl-NL" sz="1200" dirty="0"/>
              <a:t> Facility</a:t>
            </a:r>
            <a:endParaRPr lang="en-US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5C6A9B-568B-29C8-A7C9-CC9CC8B42561}"/>
              </a:ext>
            </a:extLst>
          </p:cNvPr>
          <p:cNvSpPr txBox="1"/>
          <p:nvPr/>
        </p:nvSpPr>
        <p:spPr>
          <a:xfrm>
            <a:off x="7106846" y="4137455"/>
            <a:ext cx="1888435" cy="523220"/>
          </a:xfrm>
          <a:prstGeom prst="rect">
            <a:avLst/>
          </a:prstGeom>
          <a:solidFill>
            <a:schemeClr val="bg1"/>
          </a:solidFill>
          <a:ln>
            <a:solidFill>
              <a:srgbClr val="5CA3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 defTabSz="914400" eaLnBrk="1" fontAlgn="auto" latinLnBrk="0" hangingPunct="1">
              <a:buSzTx/>
              <a:buNone/>
              <a:tabLst/>
              <a:defRPr kumimoji="0" kern="0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>
                <a:solidFill>
                  <a:srgbClr val="5CA357"/>
                </a:solidFill>
              </a:rPr>
              <a:t>AgriGRADE inspired approaches</a:t>
            </a:r>
            <a:endParaRPr lang="en-US" dirty="0">
              <a:solidFill>
                <a:srgbClr val="5CA357"/>
              </a:solidFill>
            </a:endParaRPr>
          </a:p>
        </p:txBody>
      </p: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FC827CC7-B4F7-BAA4-90EE-7C8726CCF9B1}"/>
              </a:ext>
            </a:extLst>
          </p:cNvPr>
          <p:cNvCxnSpPr>
            <a:cxnSpLocks/>
            <a:stCxn id="4" idx="2"/>
            <a:endCxn id="7" idx="3"/>
          </p:cNvCxnSpPr>
          <p:nvPr/>
        </p:nvCxnSpPr>
        <p:spPr>
          <a:xfrm rot="5400000">
            <a:off x="8083607" y="3179647"/>
            <a:ext cx="2131092" cy="307744"/>
          </a:xfrm>
          <a:prstGeom prst="bentConnector2">
            <a:avLst/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93506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6">
            <a:extLst>
              <a:ext uri="{FF2B5EF4-FFF2-40B4-BE49-F238E27FC236}">
                <a16:creationId xmlns:a16="http://schemas.microsoft.com/office/drawing/2014/main" id="{062CCCE2-32A9-E17F-2852-13DC85F86A3E}"/>
              </a:ext>
            </a:extLst>
          </p:cNvPr>
          <p:cNvSpPr txBox="1"/>
          <p:nvPr/>
        </p:nvSpPr>
        <p:spPr>
          <a:xfrm>
            <a:off x="11302618" y="6541452"/>
            <a:ext cx="2413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Arial"/>
              </a:rPr>
              <a:pPr marL="38100" marR="0" lvl="0" indent="0" algn="l" defTabSz="914400" rtl="0" eaLnBrk="1" fontAlgn="auto" latinLnBrk="0" hangingPunct="1">
                <a:lnSpc>
                  <a:spcPts val="12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Calibri"/>
              <a:ea typeface="+mn-ea"/>
              <a:cs typeface="Calibri"/>
              <a:sym typeface="Arial"/>
            </a:endParaRPr>
          </a:p>
        </p:txBody>
      </p:sp>
      <p:sp>
        <p:nvSpPr>
          <p:cNvPr id="16" name="Google Shape;333;p25">
            <a:extLst>
              <a:ext uri="{FF2B5EF4-FFF2-40B4-BE49-F238E27FC236}">
                <a16:creationId xmlns:a16="http://schemas.microsoft.com/office/drawing/2014/main" id="{DFEB4BB0-36DB-2B20-DA35-E1B94F5C40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6275" y="446863"/>
            <a:ext cx="10919045" cy="888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5888">
              <a:buClr>
                <a:srgbClr val="262262"/>
              </a:buClr>
              <a:buSzPts val="2800"/>
            </a:pPr>
            <a:r>
              <a:rPr lang="en-US" sz="2800" u="sng" dirty="0">
                <a:solidFill>
                  <a:schemeClr val="accent1">
                    <a:lumMod val="50000"/>
                  </a:schemeClr>
                </a:solidFill>
                <a:latin typeface="Montserrat"/>
                <a:sym typeface="Montserrat"/>
              </a:rPr>
              <a:t>Enablers and constraints:</a:t>
            </a:r>
            <a:endParaRPr sz="2800" dirty="0">
              <a:solidFill>
                <a:schemeClr val="accent1">
                  <a:lumMod val="50000"/>
                </a:schemeClr>
              </a:solidFill>
              <a:latin typeface="Montserrat"/>
            </a:endParaRP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44395215-C769-E963-16D3-9AC9E0D3D0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4585" y="185738"/>
            <a:ext cx="1018530" cy="687508"/>
          </a:xfrm>
          <a:prstGeom prst="rect">
            <a:avLst/>
          </a:prstGeom>
        </p:spPr>
      </p:pic>
      <p:graphicFrame>
        <p:nvGraphicFramePr>
          <p:cNvPr id="7" name="Table 8">
            <a:extLst>
              <a:ext uri="{FF2B5EF4-FFF2-40B4-BE49-F238E27FC236}">
                <a16:creationId xmlns:a16="http://schemas.microsoft.com/office/drawing/2014/main" id="{11F48D91-A4EA-AD68-9C8C-3279F5822A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0343228"/>
              </p:ext>
            </p:extLst>
          </p:nvPr>
        </p:nvGraphicFramePr>
        <p:xfrm>
          <a:off x="685800" y="1880523"/>
          <a:ext cx="10328785" cy="431800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5159630">
                  <a:extLst>
                    <a:ext uri="{9D8B030D-6E8A-4147-A177-3AD203B41FA5}">
                      <a16:colId xmlns:a16="http://schemas.microsoft.com/office/drawing/2014/main" val="2349074444"/>
                    </a:ext>
                  </a:extLst>
                </a:gridCol>
                <a:gridCol w="5169155">
                  <a:extLst>
                    <a:ext uri="{9D8B030D-6E8A-4147-A177-3AD203B41FA5}">
                      <a16:colId xmlns:a16="http://schemas.microsoft.com/office/drawing/2014/main" val="1767802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 err="1"/>
                        <a:t>Enablers</a:t>
                      </a:r>
                      <a:endParaRPr lang="en-US" dirty="0"/>
                    </a:p>
                  </a:txBody>
                  <a:tcPr>
                    <a:solidFill>
                      <a:srgbClr val="5CA35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Constraints</a:t>
                      </a:r>
                      <a:endParaRPr lang="en-US" dirty="0"/>
                    </a:p>
                  </a:txBody>
                  <a:tcPr>
                    <a:solidFill>
                      <a:srgbClr val="5CA3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1316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Donors support initiatives that aim to provide proof of concept of </a:t>
                      </a:r>
                      <a:r>
                        <a:rPr lang="en-US" b="1" dirty="0"/>
                        <a:t>systemic approaches </a:t>
                      </a:r>
                      <a:r>
                        <a:rPr lang="en-US" dirty="0"/>
                        <a:t>where different partners can align and scale 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The doner-driven project-by-project approach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891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Partners using a </a:t>
                      </a:r>
                      <a:r>
                        <a:rPr lang="en-US" b="1" dirty="0"/>
                        <a:t>standardized format </a:t>
                      </a:r>
                      <a:r>
                        <a:rPr lang="en-US" dirty="0"/>
                        <a:t>and </a:t>
                      </a:r>
                      <a:r>
                        <a:rPr lang="en-US" b="1" dirty="0"/>
                        <a:t>onboard financiers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Development sector and the financial sector operating in silos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653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Governments</a:t>
                      </a:r>
                      <a:r>
                        <a:rPr lang="en-US" dirty="0"/>
                        <a:t> take responsibility and take ownership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Governments expect receiving financial support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859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/>
                        <a:t>Well-functioning </a:t>
                      </a:r>
                      <a:r>
                        <a:rPr lang="en-US" b="1" dirty="0"/>
                        <a:t>BDS 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Fragmented approaches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678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/>
                        <a:t>Private sector partners who wish to expand their </a:t>
                      </a:r>
                      <a:r>
                        <a:rPr lang="en-US" b="1" dirty="0"/>
                        <a:t>local sourcing </a:t>
                      </a:r>
                      <a:r>
                        <a:rPr lang="en-US" b="0" dirty="0"/>
                        <a:t>or wish to </a:t>
                      </a:r>
                      <a:r>
                        <a:rPr lang="en-US" b="1" dirty="0"/>
                        <a:t>strengthen their value chain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19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Donor driven KPIs leading a program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292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/>
                        <a:t>Ensure that there is an </a:t>
                      </a:r>
                      <a:r>
                        <a:rPr lang="en-US" b="1" dirty="0"/>
                        <a:t>ecosystem in place </a:t>
                      </a:r>
                      <a:r>
                        <a:rPr lang="en-US" b="0" dirty="0"/>
                        <a:t>that can take over when a program finished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Lack of an exit strategy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4096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32136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6">
            <a:extLst>
              <a:ext uri="{FF2B5EF4-FFF2-40B4-BE49-F238E27FC236}">
                <a16:creationId xmlns:a16="http://schemas.microsoft.com/office/drawing/2014/main" id="{062CCCE2-32A9-E17F-2852-13DC85F86A3E}"/>
              </a:ext>
            </a:extLst>
          </p:cNvPr>
          <p:cNvSpPr txBox="1"/>
          <p:nvPr/>
        </p:nvSpPr>
        <p:spPr>
          <a:xfrm>
            <a:off x="11302618" y="6541452"/>
            <a:ext cx="2413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163861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Arial"/>
              </a:rPr>
              <a:pPr marL="38100" marR="0" lvl="0" indent="0" algn="l" defTabSz="914400" rtl="0" eaLnBrk="1" fontAlgn="auto" latinLnBrk="0" hangingPunct="1">
                <a:lnSpc>
                  <a:spcPts val="12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Calibri"/>
              <a:ea typeface="+mn-ea"/>
              <a:cs typeface="Calibri"/>
              <a:sym typeface="Arial"/>
            </a:endParaRPr>
          </a:p>
        </p:txBody>
      </p:sp>
      <p:sp>
        <p:nvSpPr>
          <p:cNvPr id="16" name="Google Shape;333;p25">
            <a:extLst>
              <a:ext uri="{FF2B5EF4-FFF2-40B4-BE49-F238E27FC236}">
                <a16:creationId xmlns:a16="http://schemas.microsoft.com/office/drawing/2014/main" id="{DFEB4BB0-36DB-2B20-DA35-E1B94F5C40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6275" y="446863"/>
            <a:ext cx="10919045" cy="888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5888">
              <a:buClr>
                <a:srgbClr val="262262"/>
              </a:buClr>
              <a:buSzPts val="2800"/>
            </a:pPr>
            <a:r>
              <a:rPr lang="en-US" sz="2800" u="sng" dirty="0">
                <a:solidFill>
                  <a:schemeClr val="accent1">
                    <a:lumMod val="50000"/>
                  </a:schemeClr>
                </a:solidFill>
                <a:latin typeface="Montserrat"/>
                <a:sym typeface="Montserrat"/>
              </a:rPr>
              <a:t>How can AMEA help to grow?</a:t>
            </a:r>
            <a:endParaRPr sz="2800" dirty="0">
              <a:solidFill>
                <a:schemeClr val="accent1">
                  <a:lumMod val="50000"/>
                </a:schemeClr>
              </a:solidFill>
              <a:latin typeface="Montserrat"/>
            </a:endParaRP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44395215-C769-E963-16D3-9AC9E0D3D0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4585" y="185738"/>
            <a:ext cx="1018530" cy="68750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5CDFF7-AD97-8797-8022-B6ABC22A73BF}"/>
              </a:ext>
            </a:extLst>
          </p:cNvPr>
          <p:cNvSpPr txBox="1"/>
          <p:nvPr/>
        </p:nvSpPr>
        <p:spPr>
          <a:xfrm>
            <a:off x="676274" y="1745472"/>
            <a:ext cx="9736455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Globally: </a:t>
            </a:r>
          </a:p>
          <a:p>
            <a:pPr marL="790575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Identify opportunities for the use of standard tools</a:t>
            </a:r>
          </a:p>
          <a:p>
            <a:pPr marL="790575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Advocate standards: IWA29 &amp; Bankability Metrics, ad use of common data</a:t>
            </a:r>
          </a:p>
          <a:p>
            <a:pPr marL="790575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Lobby with donors to get them to support a systemic approaches</a:t>
            </a:r>
          </a:p>
          <a:p>
            <a:pPr marL="790575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Explore how the cost of BDS can be decreased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Locally:</a:t>
            </a:r>
          </a:p>
          <a:p>
            <a:pPr marL="790575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Help build local BDS systems, with an independent quality seal</a:t>
            </a:r>
          </a:p>
          <a:p>
            <a:pPr marL="790575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Lobby with local governments to adopt aligned approaches</a:t>
            </a:r>
          </a:p>
        </p:txBody>
      </p:sp>
    </p:spTree>
    <p:extLst>
      <p:ext uri="{BB962C8B-B14F-4D97-AF65-F5344CB8AC3E}">
        <p14:creationId xmlns:p14="http://schemas.microsoft.com/office/powerpoint/2010/main" val="30496677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4">
            <a:extLst>
              <a:ext uri="{FF2B5EF4-FFF2-40B4-BE49-F238E27FC236}">
                <a16:creationId xmlns:a16="http://schemas.microsoft.com/office/drawing/2014/main" id="{E4CB0632-7E75-0475-BE94-8221B3766D1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7996"/>
          </a:xfrm>
          <a:prstGeom prst="rect">
            <a:avLst/>
          </a:prstGeom>
        </p:spPr>
      </p:pic>
      <p:sp>
        <p:nvSpPr>
          <p:cNvPr id="4" name="Google Shape;1087;p71">
            <a:extLst>
              <a:ext uri="{FF2B5EF4-FFF2-40B4-BE49-F238E27FC236}">
                <a16:creationId xmlns:a16="http://schemas.microsoft.com/office/drawing/2014/main" id="{DBF6F481-5C1D-B008-C190-9F60D208F2C1}"/>
              </a:ext>
            </a:extLst>
          </p:cNvPr>
          <p:cNvSpPr/>
          <p:nvPr/>
        </p:nvSpPr>
        <p:spPr>
          <a:xfrm>
            <a:off x="0" y="0"/>
            <a:ext cx="12192000" cy="6857996"/>
          </a:xfrm>
          <a:prstGeom prst="rect">
            <a:avLst/>
          </a:prstGeom>
          <a:gradFill>
            <a:gsLst>
              <a:gs pos="0">
                <a:schemeClr val="lt1"/>
              </a:gs>
              <a:gs pos="46000">
                <a:schemeClr val="lt1">
                  <a:alpha val="80000"/>
                </a:schemeClr>
              </a:gs>
              <a:gs pos="71000">
                <a:srgbClr val="FFFFFF">
                  <a:alpha val="69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object 9">
            <a:extLst>
              <a:ext uri="{FF2B5EF4-FFF2-40B4-BE49-F238E27FC236}">
                <a16:creationId xmlns:a16="http://schemas.microsoft.com/office/drawing/2014/main" id="{A10FC9F8-E7D5-DFC8-E723-4D69B63F49D8}"/>
              </a:ext>
            </a:extLst>
          </p:cNvPr>
          <p:cNvSpPr/>
          <p:nvPr/>
        </p:nvSpPr>
        <p:spPr>
          <a:xfrm>
            <a:off x="0" y="5913116"/>
            <a:ext cx="12192000" cy="944880"/>
          </a:xfrm>
          <a:custGeom>
            <a:avLst/>
            <a:gdLst/>
            <a:ahLst/>
            <a:cxnLst/>
            <a:rect l="l" t="t" r="r" b="b"/>
            <a:pathLst>
              <a:path w="12192000" h="944880">
                <a:moveTo>
                  <a:pt x="0" y="944879"/>
                </a:moveTo>
                <a:lnTo>
                  <a:pt x="12192000" y="944879"/>
                </a:lnTo>
                <a:lnTo>
                  <a:pt x="12192000" y="0"/>
                </a:lnTo>
                <a:lnTo>
                  <a:pt x="0" y="0"/>
                </a:lnTo>
                <a:lnTo>
                  <a:pt x="0" y="944879"/>
                </a:lnTo>
                <a:close/>
              </a:path>
            </a:pathLst>
          </a:custGeom>
          <a:solidFill>
            <a:srgbClr val="FFFFFF">
              <a:alpha val="67842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A7C42370-68A2-E771-EC65-8321A7AEAB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23" y="5918889"/>
            <a:ext cx="1281178" cy="864795"/>
          </a:xfrm>
          <a:prstGeom prst="rect">
            <a:avLst/>
          </a:prstGeom>
        </p:spPr>
      </p:pic>
      <p:sp>
        <p:nvSpPr>
          <p:cNvPr id="1088" name="Google Shape;1088;p71"/>
          <p:cNvSpPr txBox="1">
            <a:spLocks noGrp="1"/>
          </p:cNvSpPr>
          <p:nvPr>
            <p:ph type="ctrTitle"/>
          </p:nvPr>
        </p:nvSpPr>
        <p:spPr>
          <a:xfrm>
            <a:off x="707360" y="1117606"/>
            <a:ext cx="10087640" cy="1758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l">
              <a:spcBef>
                <a:spcPts val="600"/>
              </a:spcBef>
              <a:buClr>
                <a:srgbClr val="262262"/>
              </a:buClr>
              <a:buSzPts val="4800"/>
            </a:pPr>
            <a:r>
              <a:rPr lang="en-US" sz="4800" dirty="0">
                <a:solidFill>
                  <a:srgbClr val="262262"/>
                </a:solidFill>
                <a:latin typeface="Montserrat"/>
                <a:ea typeface="Montserrat"/>
                <a:cs typeface="Montserrat"/>
                <a:sym typeface="Montserrat"/>
              </a:rPr>
              <a:t>AgriGRADE: Graduating the Cooperative landscape</a:t>
            </a:r>
            <a:br>
              <a:rPr lang="en-US" sz="4800" dirty="0">
                <a:solidFill>
                  <a:srgbClr val="262262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B4D74133-C1CF-480A-88CA-245B55088C8C}"/>
              </a:ext>
            </a:extLst>
          </p:cNvPr>
          <p:cNvSpPr txBox="1"/>
          <p:nvPr/>
        </p:nvSpPr>
        <p:spPr>
          <a:xfrm>
            <a:off x="813724" y="3304336"/>
            <a:ext cx="1025517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For more information contact the AgriGRADE Centre of Excellence:</a:t>
            </a:r>
          </a:p>
          <a:p>
            <a:r>
              <a:rPr lang="en-US" sz="2000" dirty="0"/>
              <a:t>Lucas Simons; </a:t>
            </a:r>
            <a:r>
              <a:rPr lang="en-US" sz="2000" dirty="0">
                <a:hlinkClick r:id="rId5"/>
              </a:rPr>
              <a:t>lucas.simons@scopeinsight.com</a:t>
            </a:r>
            <a:r>
              <a:rPr lang="en-US" sz="2000" dirty="0"/>
              <a:t> </a:t>
            </a:r>
          </a:p>
          <a:p>
            <a:r>
              <a:rPr lang="en-US" sz="2000" dirty="0"/>
              <a:t>Marise Blom: </a:t>
            </a:r>
            <a:r>
              <a:rPr lang="en-US" sz="2000" dirty="0">
                <a:hlinkClick r:id="rId6"/>
              </a:rPr>
              <a:t>marise.blom@scopeinsight.com</a:t>
            </a:r>
            <a:endParaRPr lang="en-US" sz="2000" dirty="0"/>
          </a:p>
          <a:p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FF4A36A-16E3-90C9-92C7-A1BE688BB5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36385" y="6078439"/>
            <a:ext cx="598363" cy="59836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927EC44-26DE-84BB-6C5C-73240A85F2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35976" y="6078439"/>
            <a:ext cx="598363" cy="598363"/>
          </a:xfrm>
          <a:prstGeom prst="rect">
            <a:avLst/>
          </a:prstGeom>
        </p:spPr>
      </p:pic>
      <p:pic>
        <p:nvPicPr>
          <p:cNvPr id="8" name="Picture 4" descr="Oikocredit - Wikiwand">
            <a:extLst>
              <a:ext uri="{FF2B5EF4-FFF2-40B4-BE49-F238E27FC236}">
                <a16:creationId xmlns:a16="http://schemas.microsoft.com/office/drawing/2014/main" id="{E2C8AD0A-2C04-D1D6-227F-C13CB0EBC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6709" y="6150765"/>
            <a:ext cx="871755" cy="453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Steering Committee (SC) - IDH - the Sustainable Trade Initiative">
            <a:extLst>
              <a:ext uri="{FF2B5EF4-FFF2-40B4-BE49-F238E27FC236}">
                <a16:creationId xmlns:a16="http://schemas.microsoft.com/office/drawing/2014/main" id="{86079A44-F78A-2BF5-DA35-92345708F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259" y="6133571"/>
            <a:ext cx="1153671" cy="505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A57EE455-A748-DDCE-185F-0DE71973B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727" r="727"/>
          <a:stretch/>
        </p:blipFill>
        <p:spPr bwMode="auto">
          <a:xfrm>
            <a:off x="9339441" y="6095853"/>
            <a:ext cx="1541757" cy="580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56537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Y3lLqOqTiiGTnnytQmwF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4o_I07DSG6oNlxk6FMld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bvdXtrbShiQXVSRDgVw8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bvdXtrbShiQXVSRDgVw8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NF_documents">
  <a:themeElements>
    <a:clrScheme name="NF-AgDevCo">
      <a:dk1>
        <a:sysClr val="windowText" lastClr="000000"/>
      </a:dk1>
      <a:lt1>
        <a:sysClr val="window" lastClr="FFFFFF"/>
      </a:lt1>
      <a:dk2>
        <a:srgbClr val="003857"/>
      </a:dk2>
      <a:lt2>
        <a:srgbClr val="F2F2F2"/>
      </a:lt2>
      <a:accent1>
        <a:srgbClr val="163862"/>
      </a:accent1>
      <a:accent2>
        <a:srgbClr val="6D6E71"/>
      </a:accent2>
      <a:accent3>
        <a:srgbClr val="FFCC00"/>
      </a:accent3>
      <a:accent4>
        <a:srgbClr val="16B0DB"/>
      </a:accent4>
      <a:accent5>
        <a:srgbClr val="66BE45"/>
      </a:accent5>
      <a:accent6>
        <a:srgbClr val="CC3300"/>
      </a:accent6>
      <a:hlink>
        <a:srgbClr val="163862"/>
      </a:hlink>
      <a:folHlink>
        <a:srgbClr val="6D6E7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F House Style_EMPTY_TEMPLATE" id="{1DE0E48E-2FD3-4348-A029-377A212C5554}" vid="{F92FE1A6-4AA2-4AF2-A3E4-B65079F8193B}"/>
    </a:ext>
  </a:extLst>
</a:theme>
</file>

<file path=ppt/theme/theme2.xml><?xml version="1.0" encoding="utf-8"?>
<a:theme xmlns:a="http://schemas.openxmlformats.org/drawingml/2006/main" name="1_NF_documents">
  <a:themeElements>
    <a:clrScheme name="NewForesight">
      <a:dk1>
        <a:sysClr val="windowText" lastClr="000000"/>
      </a:dk1>
      <a:lt1>
        <a:sysClr val="window" lastClr="FFFFFF"/>
      </a:lt1>
      <a:dk2>
        <a:srgbClr val="003857"/>
      </a:dk2>
      <a:lt2>
        <a:srgbClr val="F2F2F2"/>
      </a:lt2>
      <a:accent1>
        <a:srgbClr val="163862"/>
      </a:accent1>
      <a:accent2>
        <a:srgbClr val="6D6E71"/>
      </a:accent2>
      <a:accent3>
        <a:srgbClr val="EA8B00"/>
      </a:accent3>
      <a:accent4>
        <a:srgbClr val="990000"/>
      </a:accent4>
      <a:accent5>
        <a:srgbClr val="7F9513"/>
      </a:accent5>
      <a:accent6>
        <a:srgbClr val="624716"/>
      </a:accent6>
      <a:hlink>
        <a:srgbClr val="163862"/>
      </a:hlink>
      <a:folHlink>
        <a:srgbClr val="6D6E7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F House Style_EMPTY_TEMPLATE" id="{1DE0E48E-2FD3-4348-A029-377A212C5554}" vid="{F92FE1A6-4AA2-4AF2-A3E4-B65079F8193B}"/>
    </a:ext>
  </a:extLst>
</a:theme>
</file>

<file path=ppt/theme/theme3.xml><?xml version="1.0" encoding="utf-8"?>
<a:theme xmlns:a="http://schemas.openxmlformats.org/drawingml/2006/main" name="2_NF_documents">
  <a:themeElements>
    <a:clrScheme name="NewForesight">
      <a:dk1>
        <a:sysClr val="windowText" lastClr="000000"/>
      </a:dk1>
      <a:lt1>
        <a:sysClr val="window" lastClr="FFFFFF"/>
      </a:lt1>
      <a:dk2>
        <a:srgbClr val="003857"/>
      </a:dk2>
      <a:lt2>
        <a:srgbClr val="F2F2F2"/>
      </a:lt2>
      <a:accent1>
        <a:srgbClr val="163862"/>
      </a:accent1>
      <a:accent2>
        <a:srgbClr val="6D6E71"/>
      </a:accent2>
      <a:accent3>
        <a:srgbClr val="EA8B00"/>
      </a:accent3>
      <a:accent4>
        <a:srgbClr val="990000"/>
      </a:accent4>
      <a:accent5>
        <a:srgbClr val="7F9513"/>
      </a:accent5>
      <a:accent6>
        <a:srgbClr val="624716"/>
      </a:accent6>
      <a:hlink>
        <a:srgbClr val="163862"/>
      </a:hlink>
      <a:folHlink>
        <a:srgbClr val="6D6E7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F House Style_EMPTY_TEMPLATE" id="{1DE0E48E-2FD3-4348-A029-377A212C5554}" vid="{F92FE1A6-4AA2-4AF2-A3E4-B65079F8193B}"/>
    </a:ext>
  </a:extLst>
</a:theme>
</file>

<file path=ppt/theme/theme4.xml><?xml version="1.0" encoding="utf-8"?>
<a:theme xmlns:a="http://schemas.openxmlformats.org/drawingml/2006/main" name="Theme SCOPEinsight">
  <a:themeElements>
    <a:clrScheme name="Scope">
      <a:dk1>
        <a:srgbClr val="1C1C1C"/>
      </a:dk1>
      <a:lt1>
        <a:srgbClr val="FFFFFF"/>
      </a:lt1>
      <a:dk2>
        <a:srgbClr val="262261"/>
      </a:dk2>
      <a:lt2>
        <a:srgbClr val="90D5DD"/>
      </a:lt2>
      <a:accent1>
        <a:srgbClr val="00ABBF"/>
      </a:accent1>
      <a:accent2>
        <a:srgbClr val="12A588"/>
      </a:accent2>
      <a:accent3>
        <a:srgbClr val="0DB14B"/>
      </a:accent3>
      <a:accent4>
        <a:srgbClr val="127763"/>
      </a:accent4>
      <a:accent5>
        <a:srgbClr val="948A54"/>
      </a:accent5>
      <a:accent6>
        <a:srgbClr val="00AF8D"/>
      </a:accent6>
      <a:hlink>
        <a:srgbClr val="262261"/>
      </a:hlink>
      <a:folHlink>
        <a:srgbClr val="52C6D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1100</Words>
  <Application>Microsoft Office PowerPoint</Application>
  <PresentationFormat>Widescreen</PresentationFormat>
  <Paragraphs>226</Paragraphs>
  <Slides>17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Arial</vt:lpstr>
      <vt:lpstr>Calibri</vt:lpstr>
      <vt:lpstr>Microsoft Tai Le</vt:lpstr>
      <vt:lpstr>Wingdings</vt:lpstr>
      <vt:lpstr>Montserrat</vt:lpstr>
      <vt:lpstr>Courier New</vt:lpstr>
      <vt:lpstr>Calibri Light</vt:lpstr>
      <vt:lpstr>NF_documents</vt:lpstr>
      <vt:lpstr>1_NF_documents</vt:lpstr>
      <vt:lpstr>2_NF_documents</vt:lpstr>
      <vt:lpstr>Theme SCOPEinsight</vt:lpstr>
      <vt:lpstr>think-cell Slide</vt:lpstr>
      <vt:lpstr>AgriGRADE: Graduating the Cooperative landscape </vt:lpstr>
      <vt:lpstr>Key features: For an effective scalable approach, stakeholders have a specific role based on their expertise and common data makes it interoperable</vt:lpstr>
      <vt:lpstr>To graduate the cooperative landscape in a country or sector, we follow these 5 steps</vt:lpstr>
      <vt:lpstr>Key features: The scoping allows segmenting cooperatives as each segment has specific BDS needs</vt:lpstr>
      <vt:lpstr>Key features: data-driven graduation leads to market-led and measurable results</vt:lpstr>
      <vt:lpstr>Key features: Service Delivery &amp; Business Model analysis to strengthen the value chain</vt:lpstr>
      <vt:lpstr>Key feature: Presenting a growing pipeline in a standardized way*, we can link cooperatives to lenders</vt:lpstr>
      <vt:lpstr>PowerPoint Presentation</vt:lpstr>
      <vt:lpstr>Key features: AgriGRADE involves other (local) partners and platforms, so it is open to building partnerships</vt:lpstr>
      <vt:lpstr>PowerPoint Presentation</vt:lpstr>
      <vt:lpstr>AgriGRADE pilot: Access to Finance is an important goal</vt:lpstr>
      <vt:lpstr>To recap the key features:</vt:lpstr>
      <vt:lpstr>Targeted segment:</vt:lpstr>
      <vt:lpstr>Strategies to scale:</vt:lpstr>
      <vt:lpstr>Enablers and constraints:</vt:lpstr>
      <vt:lpstr>How can AMEA help to grow?</vt:lpstr>
      <vt:lpstr>AgriGRADE: Graduating the Cooperative landscape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a global standard for financially sustainable agribusinesses in rural economies</dc:title>
  <dc:creator>Lucas</dc:creator>
  <cp:lastModifiedBy>Mark Blackett</cp:lastModifiedBy>
  <cp:revision>307</cp:revision>
  <dcterms:modified xsi:type="dcterms:W3CDTF">2023-06-23T18:26:41Z</dcterms:modified>
</cp:coreProperties>
</file>