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1"/>
    <p:sldMasterId id="2147483687" r:id="rId2"/>
    <p:sldMasterId id="2147483736" r:id="rId3"/>
    <p:sldMasterId id="2147483790" r:id="rId4"/>
    <p:sldMasterId id="2147483805" r:id="rId5"/>
    <p:sldMasterId id="2147483813" r:id="rId6"/>
    <p:sldMasterId id="2147483830" r:id="rId7"/>
    <p:sldMasterId id="2147483846" r:id="rId8"/>
    <p:sldMasterId id="2147483862" r:id="rId9"/>
    <p:sldMasterId id="2147483877" r:id="rId10"/>
    <p:sldMasterId id="2147483893" r:id="rId11"/>
  </p:sldMasterIdLst>
  <p:notesMasterIdLst>
    <p:notesMasterId r:id="rId22"/>
  </p:notesMasterIdLst>
  <p:handoutMasterIdLst>
    <p:handoutMasterId r:id="rId23"/>
  </p:handoutMasterIdLst>
  <p:sldIdLst>
    <p:sldId id="488" r:id="rId12"/>
    <p:sldId id="547" r:id="rId13"/>
    <p:sldId id="550" r:id="rId14"/>
    <p:sldId id="549" r:id="rId15"/>
    <p:sldId id="551" r:id="rId16"/>
    <p:sldId id="552" r:id="rId17"/>
    <p:sldId id="542" r:id="rId18"/>
    <p:sldId id="554" r:id="rId19"/>
    <p:sldId id="546" r:id="rId20"/>
    <p:sldId id="4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BB46"/>
    <a:srgbClr val="B7DAB0"/>
    <a:srgbClr val="000033"/>
    <a:srgbClr val="080537"/>
    <a:srgbClr val="FFFFFF"/>
    <a:srgbClr val="080527"/>
    <a:srgbClr val="C55147"/>
    <a:srgbClr val="FFDF00"/>
    <a:srgbClr val="277ED2"/>
    <a:srgbClr val="269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77097" autoAdjust="0"/>
  </p:normalViewPr>
  <p:slideViewPr>
    <p:cSldViewPr snapToGrid="0">
      <p:cViewPr varScale="1">
        <p:scale>
          <a:sx n="64" d="100"/>
          <a:sy n="64" d="100"/>
        </p:scale>
        <p:origin x="6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73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876505629791108E-2"/>
          <c:y val="0.3324773323789072"/>
          <c:w val="0.41974972654465792"/>
          <c:h val="0.8302469135802469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84-C946-9913-31D09928CF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84-C946-9913-31D09928CF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84-C946-9913-31D09928CFB0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10278E9E-54B3-6348-AAE7-6FB14380FA74}" type="PERCENTAGE">
                      <a:rPr lang="en-US" sz="80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484-C946-9913-31D09928CFB0}"/>
                </c:ext>
              </c:extLst>
            </c:dLbl>
            <c:dLbl>
              <c:idx val="2"/>
              <c:layout>
                <c:manualLayout>
                  <c:x val="1.3125384976842821E-2"/>
                  <c:y val="1.683501683501683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84-C946-9913-31D09928CF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Inclusion</c:v>
                </c:pt>
                <c:pt idx="1">
                  <c:v>Leadership</c:v>
                </c:pt>
                <c:pt idx="2">
                  <c:v>Both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</c:v>
                </c:pt>
                <c:pt idx="1">
                  <c:v>0.23</c:v>
                </c:pt>
                <c:pt idx="2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84-C946-9913-31D09928CFB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9577335043882192"/>
          <c:y val="0.52647670935072499"/>
          <c:w val="0.33797177318783561"/>
          <c:h val="0.2428835600095442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01185570088995"/>
          <c:y val="2.3703935973242548E-2"/>
          <c:w val="0.60241223475754957"/>
          <c:h val="0.903618248232340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C9E-804E-8EE2-663D372EFEFD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C9E-804E-8EE2-663D372EFE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62% of Loans Meet Criteria</c:v>
                </c:pt>
                <c:pt idx="1">
                  <c:v>38% ??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0.69</c:v>
                </c:pt>
                <c:pt idx="1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9E-804E-8EE2-663D372EFEF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519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61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87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8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4" name="Google Shape;684;p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4461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2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92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0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120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5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2.svg"/><Relationship Id="rId18" Type="http://schemas.openxmlformats.org/officeDocument/2006/relationships/image" Target="../media/image24.png"/><Relationship Id="rId26" Type="http://schemas.openxmlformats.org/officeDocument/2006/relationships/image" Target="../media/image28.png"/><Relationship Id="rId3" Type="http://schemas.openxmlformats.org/officeDocument/2006/relationships/image" Target="../media/image22.svg"/><Relationship Id="rId21" Type="http://schemas.openxmlformats.org/officeDocument/2006/relationships/image" Target="../media/image40.svg"/><Relationship Id="rId7" Type="http://schemas.openxmlformats.org/officeDocument/2006/relationships/image" Target="../media/image26.svg"/><Relationship Id="rId12" Type="http://schemas.openxmlformats.org/officeDocument/2006/relationships/image" Target="../media/image21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2" Type="http://schemas.openxmlformats.org/officeDocument/2006/relationships/image" Target="../media/image16.png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29" Type="http://schemas.openxmlformats.org/officeDocument/2006/relationships/chart" Target="../charts/chart2.xml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8.png"/><Relationship Id="rId11" Type="http://schemas.openxmlformats.org/officeDocument/2006/relationships/image" Target="../media/image30.svg"/><Relationship Id="rId24" Type="http://schemas.openxmlformats.org/officeDocument/2006/relationships/image" Target="../media/image27.pn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28" Type="http://schemas.openxmlformats.org/officeDocument/2006/relationships/chart" Target="../charts/chart1.xml"/><Relationship Id="rId10" Type="http://schemas.openxmlformats.org/officeDocument/2006/relationships/image" Target="../media/image20.png"/><Relationship Id="rId19" Type="http://schemas.openxmlformats.org/officeDocument/2006/relationships/image" Target="../media/image38.svg"/><Relationship Id="rId31" Type="http://schemas.openxmlformats.org/officeDocument/2006/relationships/image" Target="../media/image48.svg"/><Relationship Id="rId4" Type="http://schemas.openxmlformats.org/officeDocument/2006/relationships/image" Target="../media/image17.png"/><Relationship Id="rId9" Type="http://schemas.openxmlformats.org/officeDocument/2006/relationships/image" Target="../media/image28.svg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openxmlformats.org/officeDocument/2006/relationships/image" Target="../media/image46.svg"/><Relationship Id="rId30" Type="http://schemas.openxmlformats.org/officeDocument/2006/relationships/image" Target="../media/image29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4BAD0ED2-D565-9542-A355-E2901B4D50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BFF71E2-6D1F-7246-8E33-F34F2A8041A3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AN OVERVIEW OF ACELI AFRICA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5B596A-5DF4-DC49-9EBD-317EB4C8FCF3}"/>
              </a:ext>
            </a:extLst>
          </p:cNvPr>
          <p:cNvSpPr txBox="1">
            <a:spLocks/>
          </p:cNvSpPr>
          <p:nvPr userDrawn="1"/>
        </p:nvSpPr>
        <p:spPr>
          <a:xfrm>
            <a:off x="299034" y="6261733"/>
            <a:ext cx="600286" cy="245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2022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5F7515B-E81F-4C4B-AE05-BFC6A92DA0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9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Yellow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5492840-C687-D943-85BF-2030C6A07B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13228" y="0"/>
            <a:ext cx="7278772" cy="6858000"/>
          </a:xfrm>
          <a:custGeom>
            <a:avLst/>
            <a:gdLst>
              <a:gd name="connsiteX0" fmla="*/ 14193 w 7278772"/>
              <a:gd name="connsiteY0" fmla="*/ 0 h 6858000"/>
              <a:gd name="connsiteX1" fmla="*/ 7278772 w 7278772"/>
              <a:gd name="connsiteY1" fmla="*/ 0 h 6858000"/>
              <a:gd name="connsiteX2" fmla="*/ 7278772 w 7278772"/>
              <a:gd name="connsiteY2" fmla="*/ 6858000 h 6858000"/>
              <a:gd name="connsiteX3" fmla="*/ 0 w 7278772"/>
              <a:gd name="connsiteY3" fmla="*/ 6858000 h 6858000"/>
              <a:gd name="connsiteX4" fmla="*/ 1987178 w 7278772"/>
              <a:gd name="connsiteY4" fmla="*/ 4868326 h 6858000"/>
              <a:gd name="connsiteX5" fmla="*/ 3029758 w 7278772"/>
              <a:gd name="connsiteY5" fmla="*/ 3825746 h 6858000"/>
              <a:gd name="connsiteX6" fmla="*/ 3029758 w 7278772"/>
              <a:gd name="connsiteY6" fmla="*/ 3015564 h 6858000"/>
              <a:gd name="connsiteX7" fmla="*/ 1987178 w 7278772"/>
              <a:gd name="connsiteY7" fmla="*/ 19729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8772" h="6858000">
                <a:moveTo>
                  <a:pt x="14193" y="0"/>
                </a:moveTo>
                <a:lnTo>
                  <a:pt x="7278772" y="0"/>
                </a:lnTo>
                <a:lnTo>
                  <a:pt x="7278772" y="6858000"/>
                </a:lnTo>
                <a:lnTo>
                  <a:pt x="0" y="6858000"/>
                </a:lnTo>
                <a:lnTo>
                  <a:pt x="1987178" y="4868326"/>
                </a:lnTo>
                <a:lnTo>
                  <a:pt x="3029758" y="3825746"/>
                </a:lnTo>
                <a:cubicBezTo>
                  <a:pt x="3253168" y="3602336"/>
                  <a:pt x="3253168" y="3238974"/>
                  <a:pt x="3029758" y="3015564"/>
                </a:cubicBezTo>
                <a:lnTo>
                  <a:pt x="1987178" y="19729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t" anchorCtr="1">
            <a:noAutofit/>
          </a:bodyPr>
          <a:lstStyle/>
          <a:p>
            <a:r>
              <a:rPr lang="en-US" dirty="0"/>
              <a:t>Insert Image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B2A05C-66C1-8548-AE2F-54FFA06E8C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D14ABD09-E196-5D44-9342-2AC297EF9E2E}"/>
              </a:ext>
            </a:extLst>
          </p:cNvPr>
          <p:cNvSpPr/>
          <p:nvPr userDrawn="1"/>
        </p:nvSpPr>
        <p:spPr>
          <a:xfrm>
            <a:off x="-2210616" y="-2504203"/>
            <a:ext cx="15715741" cy="10169005"/>
          </a:xfrm>
          <a:custGeom>
            <a:avLst/>
            <a:gdLst>
              <a:gd name="connsiteX0" fmla="*/ 0 w 15715741"/>
              <a:gd name="connsiteY0" fmla="*/ 0 h 10169005"/>
              <a:gd name="connsiteX1" fmla="*/ 15715743 w 15715741"/>
              <a:gd name="connsiteY1" fmla="*/ 0 h 10169005"/>
              <a:gd name="connsiteX2" fmla="*/ 15715743 w 15715741"/>
              <a:gd name="connsiteY2" fmla="*/ 10169006 h 10169005"/>
              <a:gd name="connsiteX3" fmla="*/ 1 w 15715741"/>
              <a:gd name="connsiteY3" fmla="*/ 10169006 h 1016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5741" h="10169005">
                <a:moveTo>
                  <a:pt x="0" y="0"/>
                </a:moveTo>
                <a:lnTo>
                  <a:pt x="15715743" y="0"/>
                </a:lnTo>
                <a:lnTo>
                  <a:pt x="15715743" y="10169006"/>
                </a:lnTo>
                <a:lnTo>
                  <a:pt x="1" y="10169006"/>
                </a:lnTo>
                <a:close/>
              </a:path>
            </a:pathLst>
          </a:custGeom>
          <a:noFill/>
          <a:ln w="77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57E2E16C-6BF9-CA43-AD3A-64BAABABF162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88A95283-49BE-B641-B846-2886B11FFC9E}"/>
              </a:ext>
            </a:extLst>
          </p:cNvPr>
          <p:cNvSpPr txBox="1">
            <a:spLocks/>
          </p:cNvSpPr>
          <p:nvPr userDrawn="1"/>
        </p:nvSpPr>
        <p:spPr>
          <a:xfrm>
            <a:off x="299033" y="6321489"/>
            <a:ext cx="3301069" cy="1854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baseline="0" dirty="0" smtClean="0">
                <a:solidFill>
                  <a:schemeClr val="accent2"/>
                </a:solidFill>
              </a:rPr>
              <a:t>AMEA Convening June 2023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949FF1F8-7902-BA4B-A037-19078644A5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AD0ED2-D565-9542-A355-E2901B4D50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932984-62D4-4C42-BE6C-B6C14DCC462A}"/>
              </a:ext>
            </a:extLst>
          </p:cNvPr>
          <p:cNvSpPr txBox="1"/>
          <p:nvPr userDrawn="1"/>
        </p:nvSpPr>
        <p:spPr>
          <a:xfrm>
            <a:off x="-2438401" y="4989095"/>
            <a:ext cx="2069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Do not let content go below this margin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F56EDF4A-810A-684D-864B-0E76B255C345}"/>
              </a:ext>
            </a:extLst>
          </p:cNvPr>
          <p:cNvSpPr/>
          <p:nvPr userDrawn="1"/>
        </p:nvSpPr>
        <p:spPr>
          <a:xfrm>
            <a:off x="-834189" y="5646080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9D1B6A0-C845-B546-B000-B536C0965CEA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AN OVERVIEW OF ACELI AFRICA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B88F15A-F6EE-DD41-8A65-813004ED0ED2}"/>
              </a:ext>
            </a:extLst>
          </p:cNvPr>
          <p:cNvSpPr txBox="1">
            <a:spLocks/>
          </p:cNvSpPr>
          <p:nvPr userDrawn="1"/>
        </p:nvSpPr>
        <p:spPr>
          <a:xfrm>
            <a:off x="299034" y="6261733"/>
            <a:ext cx="600286" cy="245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53E4728-1C10-424A-806F-E69F590BA0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48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5492840-C687-D943-85BF-2030C6A07B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13228" y="0"/>
            <a:ext cx="7278772" cy="6858000"/>
          </a:xfrm>
          <a:custGeom>
            <a:avLst/>
            <a:gdLst>
              <a:gd name="connsiteX0" fmla="*/ 14193 w 7278772"/>
              <a:gd name="connsiteY0" fmla="*/ 0 h 6858000"/>
              <a:gd name="connsiteX1" fmla="*/ 7278772 w 7278772"/>
              <a:gd name="connsiteY1" fmla="*/ 0 h 6858000"/>
              <a:gd name="connsiteX2" fmla="*/ 7278772 w 7278772"/>
              <a:gd name="connsiteY2" fmla="*/ 6858000 h 6858000"/>
              <a:gd name="connsiteX3" fmla="*/ 0 w 7278772"/>
              <a:gd name="connsiteY3" fmla="*/ 6858000 h 6858000"/>
              <a:gd name="connsiteX4" fmla="*/ 1987178 w 7278772"/>
              <a:gd name="connsiteY4" fmla="*/ 4868326 h 6858000"/>
              <a:gd name="connsiteX5" fmla="*/ 3029758 w 7278772"/>
              <a:gd name="connsiteY5" fmla="*/ 3825746 h 6858000"/>
              <a:gd name="connsiteX6" fmla="*/ 3029758 w 7278772"/>
              <a:gd name="connsiteY6" fmla="*/ 3015564 h 6858000"/>
              <a:gd name="connsiteX7" fmla="*/ 1987178 w 7278772"/>
              <a:gd name="connsiteY7" fmla="*/ 19729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8772" h="6858000">
                <a:moveTo>
                  <a:pt x="14193" y="0"/>
                </a:moveTo>
                <a:lnTo>
                  <a:pt x="7278772" y="0"/>
                </a:lnTo>
                <a:lnTo>
                  <a:pt x="7278772" y="6858000"/>
                </a:lnTo>
                <a:lnTo>
                  <a:pt x="0" y="6858000"/>
                </a:lnTo>
                <a:lnTo>
                  <a:pt x="1987178" y="4868326"/>
                </a:lnTo>
                <a:lnTo>
                  <a:pt x="3029758" y="3825746"/>
                </a:lnTo>
                <a:cubicBezTo>
                  <a:pt x="3253168" y="3602336"/>
                  <a:pt x="3253168" y="3238974"/>
                  <a:pt x="3029758" y="3015564"/>
                </a:cubicBezTo>
                <a:lnTo>
                  <a:pt x="1987178" y="19729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t" anchorCtr="1">
            <a:noAutofit/>
          </a:bodyPr>
          <a:lstStyle/>
          <a:p>
            <a:r>
              <a:rPr lang="en-US" dirty="0"/>
              <a:t>Insert Image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B2A05C-66C1-8548-AE2F-54FFA06E8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D14ABD09-E196-5D44-9342-2AC297EF9E2E}"/>
              </a:ext>
            </a:extLst>
          </p:cNvPr>
          <p:cNvSpPr/>
          <p:nvPr userDrawn="1"/>
        </p:nvSpPr>
        <p:spPr>
          <a:xfrm>
            <a:off x="-2210616" y="-2504203"/>
            <a:ext cx="15715741" cy="10169005"/>
          </a:xfrm>
          <a:custGeom>
            <a:avLst/>
            <a:gdLst>
              <a:gd name="connsiteX0" fmla="*/ 0 w 15715741"/>
              <a:gd name="connsiteY0" fmla="*/ 0 h 10169005"/>
              <a:gd name="connsiteX1" fmla="*/ 15715743 w 15715741"/>
              <a:gd name="connsiteY1" fmla="*/ 0 h 10169005"/>
              <a:gd name="connsiteX2" fmla="*/ 15715743 w 15715741"/>
              <a:gd name="connsiteY2" fmla="*/ 10169006 h 10169005"/>
              <a:gd name="connsiteX3" fmla="*/ 1 w 15715741"/>
              <a:gd name="connsiteY3" fmla="*/ 10169006 h 1016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5741" h="10169005">
                <a:moveTo>
                  <a:pt x="0" y="0"/>
                </a:moveTo>
                <a:lnTo>
                  <a:pt x="15715743" y="0"/>
                </a:lnTo>
                <a:lnTo>
                  <a:pt x="15715743" y="10169006"/>
                </a:lnTo>
                <a:lnTo>
                  <a:pt x="1" y="10169006"/>
                </a:lnTo>
                <a:close/>
              </a:path>
            </a:pathLst>
          </a:custGeom>
          <a:noFill/>
          <a:ln w="77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9ECA20C-FB36-B541-8859-38F3160FE420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AN OVERVIEW OF ACELI AFRICA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2BEFF9B-C425-B141-92F6-A7DE08984F89}"/>
              </a:ext>
            </a:extLst>
          </p:cNvPr>
          <p:cNvSpPr txBox="1">
            <a:spLocks/>
          </p:cNvSpPr>
          <p:nvPr userDrawn="1"/>
        </p:nvSpPr>
        <p:spPr>
          <a:xfrm>
            <a:off x="299034" y="6261733"/>
            <a:ext cx="600286" cy="245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17C0885-8103-9E45-9CEF-BC48C4045C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17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AD0ED2-D565-9542-A355-E2901B4D50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746E6F6-0BB5-634C-BFFD-7ED2FB849A02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AN OVERVIEW OF ACELI AFRICA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AC63F9-6BD5-6B45-AB7D-DF4142CCDEF2}"/>
              </a:ext>
            </a:extLst>
          </p:cNvPr>
          <p:cNvSpPr txBox="1">
            <a:spLocks/>
          </p:cNvSpPr>
          <p:nvPr userDrawn="1"/>
        </p:nvSpPr>
        <p:spPr>
          <a:xfrm>
            <a:off x="299034" y="6261733"/>
            <a:ext cx="600286" cy="245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D240DE-ABA6-6E41-9BE7-8FA5CD47EB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64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Blue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5492840-C687-D943-85BF-2030C6A07B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13228" y="0"/>
            <a:ext cx="7278772" cy="6858000"/>
          </a:xfrm>
          <a:custGeom>
            <a:avLst/>
            <a:gdLst>
              <a:gd name="connsiteX0" fmla="*/ 14193 w 7278772"/>
              <a:gd name="connsiteY0" fmla="*/ 0 h 6858000"/>
              <a:gd name="connsiteX1" fmla="*/ 7278772 w 7278772"/>
              <a:gd name="connsiteY1" fmla="*/ 0 h 6858000"/>
              <a:gd name="connsiteX2" fmla="*/ 7278772 w 7278772"/>
              <a:gd name="connsiteY2" fmla="*/ 6858000 h 6858000"/>
              <a:gd name="connsiteX3" fmla="*/ 0 w 7278772"/>
              <a:gd name="connsiteY3" fmla="*/ 6858000 h 6858000"/>
              <a:gd name="connsiteX4" fmla="*/ 1987178 w 7278772"/>
              <a:gd name="connsiteY4" fmla="*/ 4868326 h 6858000"/>
              <a:gd name="connsiteX5" fmla="*/ 3029758 w 7278772"/>
              <a:gd name="connsiteY5" fmla="*/ 3825746 h 6858000"/>
              <a:gd name="connsiteX6" fmla="*/ 3029758 w 7278772"/>
              <a:gd name="connsiteY6" fmla="*/ 3015564 h 6858000"/>
              <a:gd name="connsiteX7" fmla="*/ 1987178 w 7278772"/>
              <a:gd name="connsiteY7" fmla="*/ 19729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8772" h="6858000">
                <a:moveTo>
                  <a:pt x="14193" y="0"/>
                </a:moveTo>
                <a:lnTo>
                  <a:pt x="7278772" y="0"/>
                </a:lnTo>
                <a:lnTo>
                  <a:pt x="7278772" y="6858000"/>
                </a:lnTo>
                <a:lnTo>
                  <a:pt x="0" y="6858000"/>
                </a:lnTo>
                <a:lnTo>
                  <a:pt x="1987178" y="4868326"/>
                </a:lnTo>
                <a:lnTo>
                  <a:pt x="3029758" y="3825746"/>
                </a:lnTo>
                <a:cubicBezTo>
                  <a:pt x="3253168" y="3602336"/>
                  <a:pt x="3253168" y="3238974"/>
                  <a:pt x="3029758" y="3015564"/>
                </a:cubicBezTo>
                <a:lnTo>
                  <a:pt x="1987178" y="19729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t" anchorCtr="1">
            <a:noAutofit/>
          </a:bodyPr>
          <a:lstStyle/>
          <a:p>
            <a:r>
              <a:rPr lang="en-US" dirty="0"/>
              <a:t>Insert Image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B2A05C-66C1-8548-AE2F-54FFA06E8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B8E6910-1293-514C-9CBB-B1F8BF2D14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1001" y="419100"/>
            <a:ext cx="2070099" cy="712657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D14ABD09-E196-5D44-9342-2AC297EF9E2E}"/>
              </a:ext>
            </a:extLst>
          </p:cNvPr>
          <p:cNvSpPr/>
          <p:nvPr userDrawn="1"/>
        </p:nvSpPr>
        <p:spPr>
          <a:xfrm>
            <a:off x="-2210616" y="-2504203"/>
            <a:ext cx="15715741" cy="10169005"/>
          </a:xfrm>
          <a:custGeom>
            <a:avLst/>
            <a:gdLst>
              <a:gd name="connsiteX0" fmla="*/ 0 w 15715741"/>
              <a:gd name="connsiteY0" fmla="*/ 0 h 10169005"/>
              <a:gd name="connsiteX1" fmla="*/ 15715743 w 15715741"/>
              <a:gd name="connsiteY1" fmla="*/ 0 h 10169005"/>
              <a:gd name="connsiteX2" fmla="*/ 15715743 w 15715741"/>
              <a:gd name="connsiteY2" fmla="*/ 10169006 h 10169005"/>
              <a:gd name="connsiteX3" fmla="*/ 1 w 15715741"/>
              <a:gd name="connsiteY3" fmla="*/ 10169006 h 1016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5741" h="10169005">
                <a:moveTo>
                  <a:pt x="0" y="0"/>
                </a:moveTo>
                <a:lnTo>
                  <a:pt x="15715743" y="0"/>
                </a:lnTo>
                <a:lnTo>
                  <a:pt x="15715743" y="10169006"/>
                </a:lnTo>
                <a:lnTo>
                  <a:pt x="1" y="10169006"/>
                </a:lnTo>
                <a:close/>
              </a:path>
            </a:pathLst>
          </a:custGeom>
          <a:noFill/>
          <a:ln w="77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7BEDD04-E8C6-DF48-8E4F-F37411A30278}"/>
              </a:ext>
            </a:extLst>
          </p:cNvPr>
          <p:cNvSpPr txBox="1">
            <a:spLocks/>
          </p:cNvSpPr>
          <p:nvPr userDrawn="1"/>
        </p:nvSpPr>
        <p:spPr>
          <a:xfrm>
            <a:off x="782318" y="6261732"/>
            <a:ext cx="2879336" cy="4058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AN OVERVIEW OF ACELI AFRICA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976C35F-0E19-E049-B4FF-C2F40B65139B}"/>
              </a:ext>
            </a:extLst>
          </p:cNvPr>
          <p:cNvSpPr txBox="1">
            <a:spLocks/>
          </p:cNvSpPr>
          <p:nvPr userDrawn="1"/>
        </p:nvSpPr>
        <p:spPr>
          <a:xfrm>
            <a:off x="299034" y="6261733"/>
            <a:ext cx="600286" cy="245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BD42A84-43CF-C048-B3A3-A20A7FF71F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203" y="2593180"/>
            <a:ext cx="5033611" cy="31331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200" dirty="0"/>
              <a:t>Insert Tittle Text Here</a:t>
            </a:r>
          </a:p>
          <a:p>
            <a:pPr lvl="0"/>
            <a:r>
              <a:rPr lang="en-US" sz="3200" dirty="0"/>
              <a:t>Do not overlap yellow arrow with text. Keep a nice margin.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9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w/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6970881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ody/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47358DE-E60B-4B4D-A06F-7FB58B545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0" marR="0" indent="-2286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/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1BE343-3A3F-2B4A-87FE-ACC884CF9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</p:spTree>
    <p:extLst>
      <p:ext uri="{BB962C8B-B14F-4D97-AF65-F5344CB8AC3E}">
        <p14:creationId xmlns:p14="http://schemas.microsoft.com/office/powerpoint/2010/main" val="1474081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175578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95EEC5-7E59-B344-B647-04FCFDA54670}"/>
              </a:ext>
            </a:extLst>
          </p:cNvPr>
          <p:cNvSpPr/>
          <p:nvPr userDrawn="1"/>
        </p:nvSpPr>
        <p:spPr>
          <a:xfrm>
            <a:off x="6175961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729DC04-6634-BB4B-9D2F-98CA98DF57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</p:spTree>
    <p:extLst>
      <p:ext uri="{BB962C8B-B14F-4D97-AF65-F5344CB8AC3E}">
        <p14:creationId xmlns:p14="http://schemas.microsoft.com/office/powerpoint/2010/main" val="1373858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 Bulle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62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8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Light_Blank_2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3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52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318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17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Numbe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316EB-D90F-CD47-9FD0-023641421C58}"/>
              </a:ext>
            </a:extLst>
          </p:cNvPr>
          <p:cNvSpPr/>
          <p:nvPr userDrawn="1"/>
        </p:nvSpPr>
        <p:spPr>
          <a:xfrm>
            <a:off x="381000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1000" b="1" dirty="0">
              <a:solidFill>
                <a:schemeClr val="accent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1D6BF3-5C3C-4F4D-899D-CF3039F9BE87}"/>
              </a:ext>
            </a:extLst>
          </p:cNvPr>
          <p:cNvSpPr/>
          <p:nvPr userDrawn="1"/>
        </p:nvSpPr>
        <p:spPr>
          <a:xfrm>
            <a:off x="4220135" y="1817769"/>
            <a:ext cx="3749040" cy="4278231"/>
          </a:xfrm>
          <a:prstGeom prst="rect">
            <a:avLst/>
          </a:prstGeom>
          <a:solidFill>
            <a:schemeClr val="accent4">
              <a:alpha val="2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1400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2000" b="1" dirty="0">
              <a:solidFill>
                <a:schemeClr val="accent3"/>
              </a:solidFill>
            </a:endParaRPr>
          </a:p>
          <a:p>
            <a:endParaRPr lang="en-US" sz="3600" spc="-150" dirty="0">
              <a:solidFill>
                <a:schemeClr val="accent3"/>
              </a:solidFill>
              <a:cs typeface="Arial Black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905AEE-DB02-AD44-B8E8-32499CFFCE1B}"/>
              </a:ext>
            </a:extLst>
          </p:cNvPr>
          <p:cNvSpPr/>
          <p:nvPr userDrawn="1"/>
        </p:nvSpPr>
        <p:spPr>
          <a:xfrm>
            <a:off x="8059269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3600" spc="-150" dirty="0">
              <a:solidFill>
                <a:schemeClr val="accent3"/>
              </a:solidFill>
              <a:cs typeface="Arial Black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C1327-6550-F94E-880C-BC783B8321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818CAB6-A7CD-5542-B06E-1615194AE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F056F5E-E126-3041-AB3C-1715B77D53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A98AA55-6602-9545-9C8F-343BF48E9E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0006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92C6B7D-B9DA-7349-AF09-B1EEA0FE57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0006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26E3A66-7448-1341-9883-3263680A8F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0006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95D593F9-E8FA-444F-8B1F-F9F0D2EABE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8294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D6938807-B01B-6C46-B106-EB810AA5BE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8294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54741BD3-8D06-6E4A-8AD3-C7D1BEDB85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8294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386357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1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916C2A-8709-7B42-830A-B4584CFAE33E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A7D09C-7B8F-0A49-A9DE-CB291C926431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1FA5513-EEE8-4B4C-A6C8-69DEC0C9CC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74911D7-6530-EE4C-ABBF-D697C5C6FD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6217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B981CF6-FC5A-E646-95A5-F77BBCAC44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8006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6F2B4C23-024B-FD43-8D53-3BA7C13CA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008D849A-832A-C14C-BC4F-EB445B2CCB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7458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2003B4D6-E1C0-FF4D-9C6A-A3E5CA3F4C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8006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499258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1 Colum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758F2BB-EF8E-0F4B-915C-2E80659B6D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91E2B9C-BAA3-B747-9B36-4DECD8EBAD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09DA01D-C389-F44D-A344-9C449A6FF9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56961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Slid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085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orient="horz" pos="4056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_w/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196874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ody/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CBE3F1D-763E-1849-A1F4-3FED66B65A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39BCF-C320-154F-963A-70C36A017B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1680A9-A811-FF4D-B094-A4D8870FAE47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454ADCBC-4226-954F-99B0-B169FEDB47E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55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Map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pic>
        <p:nvPicPr>
          <p:cNvPr id="5" name="Picture 4" descr="A picture containing nature, dark&#10;&#10;Description automatically generated">
            <a:extLst>
              <a:ext uri="{FF2B5EF4-FFF2-40B4-BE49-F238E27FC236}">
                <a16:creationId xmlns:a16="http://schemas.microsoft.com/office/drawing/2014/main" id="{132691DF-CEF6-1047-ABDF-FB7988129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C85B8-E499-8C4F-8684-A4E0D4764FB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37B7614A-7172-3642-941E-138C9937EBE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959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DADCF1-6FB2-5741-97BD-4D298C33666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03B02C5-FCAB-7C48-A743-4E5F7562F88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23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52BE4-BE8B-9A4D-A2E2-441F99579907}"/>
              </a:ext>
            </a:extLst>
          </p:cNvPr>
          <p:cNvSpPr/>
          <p:nvPr userDrawn="1"/>
        </p:nvSpPr>
        <p:spPr>
          <a:xfrm>
            <a:off x="6176771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3DB70-AED5-C940-B8A3-D61E799D9068}"/>
              </a:ext>
            </a:extLst>
          </p:cNvPr>
          <p:cNvSpPr/>
          <p:nvPr userDrawn="1"/>
        </p:nvSpPr>
        <p:spPr>
          <a:xfrm>
            <a:off x="6176771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430BB7D-AEE0-3F4E-95DD-679C58E409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10465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8C2763-DC9A-814A-9844-F70943F9866D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CAB48BE1-12A0-5D47-99C3-83FE4883F1FF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43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1F6B0-F748-4C43-84F9-6733A07DF5F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BCD8CB64-F706-7A4C-89C4-F28F2668AA9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C08A3-F232-094C-BB81-6CCAD684F8F0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A3FA1310-07F6-974C-A5D8-47FD9B631A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95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484037-98AA-BF4B-A551-FD6C6BBF9EA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001C3892-8E94-AF4E-BE01-8667E47944E6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6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1D8F77-1EB6-6E47-9942-567551EC0FD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0677D9A-AB21-1246-B3D1-CC74516594E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46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EFCB5B-B917-5647-8D0F-715BF640D8E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89D3794C-D680-7146-BF89-E437715D55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30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661260-6533-A741-8C2D-C64421102146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6276E85D-2BE3-EC46-9992-C90703DCA3D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BDC0CF-6839-D443-AFCF-151545811D84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30E097-3193-554B-9245-612BF2FD0CA0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7E82882-6B99-1D41-B5F1-BF6B3CEA5AF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1FFE96C3-7315-F947-A585-6FDB3D17F4D3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0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D5A7F90-EAE8-7440-8BAF-F87250F84D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A1981-EF5C-B846-9215-065071F37E88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CE58A7CC-0028-FC47-976B-9AD89584F504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78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666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2282566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207440"/>
            <a:ext cx="126796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CBE3F1D-763E-1849-A1F4-3FED66B65A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39BCF-C320-154F-963A-70C36A017B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</p:spTree>
    <p:extLst>
      <p:ext uri="{BB962C8B-B14F-4D97-AF65-F5344CB8AC3E}">
        <p14:creationId xmlns:p14="http://schemas.microsoft.com/office/powerpoint/2010/main" val="3661281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5219949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Light_Blank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52BE4-BE8B-9A4D-A2E2-441F99579907}"/>
              </a:ext>
            </a:extLst>
          </p:cNvPr>
          <p:cNvSpPr/>
          <p:nvPr userDrawn="1"/>
        </p:nvSpPr>
        <p:spPr>
          <a:xfrm>
            <a:off x="6176771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3DB70-AED5-C940-B8A3-D61E799D9068}"/>
              </a:ext>
            </a:extLst>
          </p:cNvPr>
          <p:cNvSpPr/>
          <p:nvPr userDrawn="1"/>
        </p:nvSpPr>
        <p:spPr>
          <a:xfrm>
            <a:off x="6176771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430BB7D-AEE0-3F4E-95DD-679C58E409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10465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</p:spTree>
    <p:extLst>
      <p:ext uri="{BB962C8B-B14F-4D97-AF65-F5344CB8AC3E}">
        <p14:creationId xmlns:p14="http://schemas.microsoft.com/office/powerpoint/2010/main" val="377329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_Light_Blank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27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_Light_Blank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76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_Light_Blank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41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_Light_Blank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09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Light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80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_Light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5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_Light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BDC0CF-6839-D443-AFCF-151545811D84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30E097-3193-554B-9245-612BF2FD0CA0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934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_Light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D5A7F90-EAE8-7440-8BAF-F87250F84D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118212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7037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_D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AFC96B8-849B-CB4E-A256-293619ED6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104841" y="2798109"/>
            <a:ext cx="4292600" cy="42037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1D6E3E-732C-C940-8B48-3C8576C4CF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19100"/>
            <a:ext cx="5715000" cy="157595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1327864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_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21C7E08-8E91-224C-A926-B6AC45574C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8104841" y="2798109"/>
            <a:ext cx="4292600" cy="42037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0F30B67-8497-DA43-AC4F-62417444DD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19100"/>
            <a:ext cx="5715000" cy="157595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9651215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638C8A8-6235-F24B-8A82-EB396B7A20AF}"/>
              </a:ext>
            </a:extLst>
          </p:cNvPr>
          <p:cNvSpPr txBox="1">
            <a:spLocks/>
          </p:cNvSpPr>
          <p:nvPr userDrawn="1"/>
        </p:nvSpPr>
        <p:spPr>
          <a:xfrm>
            <a:off x="281896" y="351394"/>
            <a:ext cx="10538503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GUIDELINES ONLY – DELETE SLIDE BEFORE FINAL EXPORT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7F4DF5-42E9-2B44-8FDB-A921A9B09EEA}"/>
              </a:ext>
            </a:extLst>
          </p:cNvPr>
          <p:cNvSpPr txBox="1">
            <a:spLocks/>
          </p:cNvSpPr>
          <p:nvPr userDrawn="1"/>
        </p:nvSpPr>
        <p:spPr>
          <a:xfrm>
            <a:off x="281896" y="862606"/>
            <a:ext cx="2467441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Typography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6DA2B8-A76A-8C4C-9135-DBF9F81ACF99}"/>
              </a:ext>
            </a:extLst>
          </p:cNvPr>
          <p:cNvSpPr txBox="1">
            <a:spLocks/>
          </p:cNvSpPr>
          <p:nvPr userDrawn="1"/>
        </p:nvSpPr>
        <p:spPr>
          <a:xfrm>
            <a:off x="281896" y="1543788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H1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 32pt Title Case | Cover, Divider Slides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297DDD-D34A-9D4D-8DB5-9DB4D860F1CD}"/>
              </a:ext>
            </a:extLst>
          </p:cNvPr>
          <p:cNvSpPr txBox="1">
            <a:spLocks/>
          </p:cNvSpPr>
          <p:nvPr userDrawn="1"/>
        </p:nvSpPr>
        <p:spPr>
          <a:xfrm>
            <a:off x="281896" y="2721533"/>
            <a:ext cx="5835809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H2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 24pt Title Case | Content Pages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1FA691D-B52A-A54A-AE9F-814AA3D20C10}"/>
              </a:ext>
            </a:extLst>
          </p:cNvPr>
          <p:cNvSpPr txBox="1">
            <a:spLocks/>
          </p:cNvSpPr>
          <p:nvPr userDrawn="1"/>
        </p:nvSpPr>
        <p:spPr>
          <a:xfrm>
            <a:off x="255953" y="4142009"/>
            <a:ext cx="2493384" cy="338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accent5"/>
                </a:solidFill>
                <a:ea typeface="Open Sans Semibold" charset="0"/>
                <a:cs typeface="Open Sans Semibold" charset="0"/>
              </a:rPr>
              <a:t>Sub-title text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C24EBA-7CF3-1042-B0D1-2ECADF2695C4}"/>
              </a:ext>
            </a:extLst>
          </p:cNvPr>
          <p:cNvSpPr txBox="1">
            <a:spLocks/>
          </p:cNvSpPr>
          <p:nvPr userDrawn="1"/>
        </p:nvSpPr>
        <p:spPr>
          <a:xfrm>
            <a:off x="281897" y="3786179"/>
            <a:ext cx="3965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H3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Bold 16pt Sentence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Case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    Leading 0.9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293646-6028-CB46-B44C-71A5D33D7A0D}"/>
              </a:ext>
            </a:extLst>
          </p:cNvPr>
          <p:cNvSpPr txBox="1"/>
          <p:nvPr userDrawn="1"/>
        </p:nvSpPr>
        <p:spPr>
          <a:xfrm>
            <a:off x="281896" y="5077303"/>
            <a:ext cx="2636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2"/>
                </a:solidFill>
              </a:rPr>
              <a:t>TITLE</a:t>
            </a:r>
            <a:r>
              <a:rPr lang="en-US" sz="1200" b="1" baseline="0" dirty="0">
                <a:solidFill>
                  <a:schemeClr val="accent2"/>
                </a:solidFill>
              </a:rPr>
              <a:t> HERE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79EF220-2DA3-CE47-9C20-97A870839749}"/>
              </a:ext>
            </a:extLst>
          </p:cNvPr>
          <p:cNvSpPr txBox="1">
            <a:spLocks/>
          </p:cNvSpPr>
          <p:nvPr userDrawn="1"/>
        </p:nvSpPr>
        <p:spPr>
          <a:xfrm>
            <a:off x="281897" y="4836635"/>
            <a:ext cx="3965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S1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Bold AL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L CAPS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14pt 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Leading 0.9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C1A0DC-9535-9A46-88B3-30FB933F42AE}"/>
              </a:ext>
            </a:extLst>
          </p:cNvPr>
          <p:cNvSpPr txBox="1"/>
          <p:nvPr userDrawn="1"/>
        </p:nvSpPr>
        <p:spPr>
          <a:xfrm>
            <a:off x="3578547" y="1224681"/>
            <a:ext cx="4699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600" dirty="0"/>
              <a:t>How can public and philanthropic resources (often referred to as blended finance or catalytic capital) be targeted most effectively to attract private sector investment?</a:t>
            </a:r>
          </a:p>
          <a:p>
            <a:endParaRPr lang="en-US" sz="1600" dirty="0"/>
          </a:p>
          <a:p>
            <a:pPr algn="l"/>
            <a:endParaRPr lang="en-US" sz="1600" b="1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D3DFAE-A9FE-5545-97C1-CCD42DE8A02E}"/>
              </a:ext>
            </a:extLst>
          </p:cNvPr>
          <p:cNvSpPr txBox="1">
            <a:spLocks/>
          </p:cNvSpPr>
          <p:nvPr userDrawn="1"/>
        </p:nvSpPr>
        <p:spPr>
          <a:xfrm>
            <a:off x="3574936" y="885659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BODY</a:t>
            </a:r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</a:rPr>
              <a:t> TEXT 1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Regular or Bold 16pt Sentence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Case  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Leading 1.0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FAA855-EE1E-FE41-9B21-9DC522B14635}"/>
              </a:ext>
            </a:extLst>
          </p:cNvPr>
          <p:cNvSpPr txBox="1"/>
          <p:nvPr userDrawn="1"/>
        </p:nvSpPr>
        <p:spPr>
          <a:xfrm>
            <a:off x="3578547" y="4147609"/>
            <a:ext cx="31337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/>
                <a:ea typeface="Open Sans" charset="0"/>
                <a:cs typeface="Arial"/>
              </a:rPr>
              <a:t>“QUOTE TEXT”</a:t>
            </a:r>
            <a:endParaRPr lang="en-US" sz="1600" dirty="0">
              <a:latin typeface="Arial"/>
              <a:ea typeface="Open Sans" charset="0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3321E6-35E8-5B4E-854B-4AB2B6316915}"/>
              </a:ext>
            </a:extLst>
          </p:cNvPr>
          <p:cNvSpPr txBox="1">
            <a:spLocks/>
          </p:cNvSpPr>
          <p:nvPr userDrawn="1"/>
        </p:nvSpPr>
        <p:spPr>
          <a:xfrm>
            <a:off x="3574936" y="3847538"/>
            <a:ext cx="355738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QUOTE</a:t>
            </a:r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</a:rPr>
              <a:t> TEXT 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16pt 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ALL CAPS  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Leading 1.0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C74F8C-FE64-054F-9A2A-8EBDABC15524}"/>
              </a:ext>
            </a:extLst>
          </p:cNvPr>
          <p:cNvSpPr txBox="1">
            <a:spLocks/>
          </p:cNvSpPr>
          <p:nvPr userDrawn="1"/>
        </p:nvSpPr>
        <p:spPr>
          <a:xfrm>
            <a:off x="255953" y="1838687"/>
            <a:ext cx="4018284" cy="5694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5"/>
                </a:solidFill>
              </a:rPr>
              <a:t>Title Here</a:t>
            </a:r>
            <a:endParaRPr lang="en-US" sz="3200" b="1" dirty="0">
              <a:solidFill>
                <a:schemeClr val="accent5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50D5FA-6A5B-5443-9ED3-C16B5159AE3F}"/>
              </a:ext>
            </a:extLst>
          </p:cNvPr>
          <p:cNvSpPr txBox="1"/>
          <p:nvPr userDrawn="1"/>
        </p:nvSpPr>
        <p:spPr>
          <a:xfrm>
            <a:off x="255953" y="3063602"/>
            <a:ext cx="229719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400" dirty="0">
                <a:solidFill>
                  <a:schemeClr val="accent5"/>
                </a:solidFill>
              </a:rPr>
              <a:t>Title Text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0B7DFA-F6C3-494A-ACF7-16A4D2502A55}"/>
              </a:ext>
            </a:extLst>
          </p:cNvPr>
          <p:cNvSpPr txBox="1"/>
          <p:nvPr userDrawn="1"/>
        </p:nvSpPr>
        <p:spPr>
          <a:xfrm>
            <a:off x="3668320" y="5061286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spc="-150" dirty="0">
                <a:cs typeface="Arial Black" panose="020B0604020202020204" pitchFamily="34" charset="0"/>
              </a:rPr>
              <a:t>01</a:t>
            </a:r>
          </a:p>
          <a:p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8B3DD2A-DD3B-AB43-B5E1-6AEB2D8BE17D}"/>
              </a:ext>
            </a:extLst>
          </p:cNvPr>
          <p:cNvSpPr txBox="1">
            <a:spLocks/>
          </p:cNvSpPr>
          <p:nvPr userDrawn="1"/>
        </p:nvSpPr>
        <p:spPr>
          <a:xfrm>
            <a:off x="3574936" y="4714137"/>
            <a:ext cx="2752712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NUMBERS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Regular 40pt 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ALL CAPS</a:t>
            </a:r>
            <a:endParaRPr lang="en-US" sz="10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E16CC7-EFA2-184B-A56D-9AC8CF652174}"/>
              </a:ext>
            </a:extLst>
          </p:cNvPr>
          <p:cNvSpPr txBox="1"/>
          <p:nvPr userDrawn="1"/>
        </p:nvSpPr>
        <p:spPr>
          <a:xfrm>
            <a:off x="3578548" y="2861273"/>
            <a:ext cx="4330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200" dirty="0"/>
              <a:t>How can public and philanthropic resources (often referred to as blended finance or catalytic capital) be targeted most effectively to attract private sector investment?</a:t>
            </a:r>
          </a:p>
          <a:p>
            <a:endParaRPr lang="en-US" sz="1200" dirty="0"/>
          </a:p>
          <a:p>
            <a:pPr algn="l"/>
            <a:endParaRPr lang="en-US" sz="1200" b="1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448F0F7-403F-AE49-974E-EE9990657DF3}"/>
              </a:ext>
            </a:extLst>
          </p:cNvPr>
          <p:cNvSpPr txBox="1">
            <a:spLocks/>
          </p:cNvSpPr>
          <p:nvPr userDrawn="1"/>
        </p:nvSpPr>
        <p:spPr>
          <a:xfrm>
            <a:off x="3574936" y="2522251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BODY</a:t>
            </a:r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</a:rPr>
              <a:t> TEXT 1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12pt Sentence</a:t>
            </a:r>
            <a:r>
              <a:rPr lang="en-US" sz="1000" b="0" baseline="0" dirty="0">
                <a:solidFill>
                  <a:schemeClr val="bg2">
                    <a:lumMod val="50000"/>
                  </a:schemeClr>
                </a:solidFill>
              </a:rPr>
              <a:t> Case  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Leading 1.0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3A04EC1-7D49-BE48-AC1A-D5BE7D2A16EB}"/>
              </a:ext>
            </a:extLst>
          </p:cNvPr>
          <p:cNvSpPr txBox="1">
            <a:spLocks/>
          </p:cNvSpPr>
          <p:nvPr userDrawn="1"/>
        </p:nvSpPr>
        <p:spPr>
          <a:xfrm>
            <a:off x="281896" y="6203554"/>
            <a:ext cx="10538503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GUIDELINES ONLY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D64B8A-BB0F-AA48-B11E-065BC65930BA}"/>
              </a:ext>
            </a:extLst>
          </p:cNvPr>
          <p:cNvSpPr txBox="1"/>
          <p:nvPr userDrawn="1"/>
        </p:nvSpPr>
        <p:spPr>
          <a:xfrm>
            <a:off x="7332319" y="5191293"/>
            <a:ext cx="43288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53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Youth make up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45%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population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53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East Africa; the majority live in rural areas and have limited job opportunities.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6B145A-335F-7A4F-945F-A1941DA82674}"/>
              </a:ext>
            </a:extLst>
          </p:cNvPr>
          <p:cNvSpPr txBox="1"/>
          <p:nvPr userDrawn="1"/>
        </p:nvSpPr>
        <p:spPr>
          <a:xfrm>
            <a:off x="7436854" y="4372387"/>
            <a:ext cx="1908312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45%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363BF36-401E-F147-9640-9D04889A5863}"/>
              </a:ext>
            </a:extLst>
          </p:cNvPr>
          <p:cNvSpPr txBox="1">
            <a:spLocks/>
          </p:cNvSpPr>
          <p:nvPr userDrawn="1"/>
        </p:nvSpPr>
        <p:spPr>
          <a:xfrm>
            <a:off x="7403224" y="3960705"/>
            <a:ext cx="4081640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STAT CALLOUTS </a:t>
            </a:r>
            <a:r>
              <a:rPr lang="mr-IN" sz="1000" dirty="0">
                <a:solidFill>
                  <a:schemeClr val="bg2">
                    <a:lumMod val="5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Numbers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Arial Bold 60pt   </a:t>
            </a:r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Body: </a:t>
            </a:r>
            <a:r>
              <a:rPr lang="en-US" sz="1000" b="0" dirty="0">
                <a:solidFill>
                  <a:schemeClr val="bg2">
                    <a:lumMod val="50000"/>
                  </a:schemeClr>
                </a:solidFill>
              </a:rPr>
              <a:t>18pt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21F205-B713-6A4C-BA0A-E05B6E9767E0}"/>
              </a:ext>
            </a:extLst>
          </p:cNvPr>
          <p:cNvSpPr txBox="1"/>
          <p:nvPr userDrawn="1"/>
        </p:nvSpPr>
        <p:spPr>
          <a:xfrm>
            <a:off x="-2513257" y="-130197"/>
            <a:ext cx="22677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Use this slide as a reference for how to use typography throughout the deck. All type styles should remain within these guidelines.</a:t>
            </a:r>
          </a:p>
        </p:txBody>
      </p:sp>
    </p:spTree>
    <p:extLst>
      <p:ext uri="{BB962C8B-B14F-4D97-AF65-F5344CB8AC3E}">
        <p14:creationId xmlns:p14="http://schemas.microsoft.com/office/powerpoint/2010/main" val="35936238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638C8A8-6235-F24B-8A82-EB396B7A20AF}"/>
              </a:ext>
            </a:extLst>
          </p:cNvPr>
          <p:cNvSpPr txBox="1">
            <a:spLocks/>
          </p:cNvSpPr>
          <p:nvPr userDrawn="1"/>
        </p:nvSpPr>
        <p:spPr>
          <a:xfrm>
            <a:off x="281896" y="351394"/>
            <a:ext cx="10538503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GUIDELINES ONLY– DELETE SLIDE BEFORE FINAL EXPORT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7F4DF5-42E9-2B44-8FDB-A921A9B09EEA}"/>
              </a:ext>
            </a:extLst>
          </p:cNvPr>
          <p:cNvSpPr txBox="1">
            <a:spLocks/>
          </p:cNvSpPr>
          <p:nvPr userDrawn="1"/>
        </p:nvSpPr>
        <p:spPr>
          <a:xfrm>
            <a:off x="281896" y="862606"/>
            <a:ext cx="2467441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Graphics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3A04EC1-7D49-BE48-AC1A-D5BE7D2A16EB}"/>
              </a:ext>
            </a:extLst>
          </p:cNvPr>
          <p:cNvSpPr txBox="1">
            <a:spLocks/>
          </p:cNvSpPr>
          <p:nvPr userDrawn="1"/>
        </p:nvSpPr>
        <p:spPr>
          <a:xfrm>
            <a:off x="281896" y="6203554"/>
            <a:ext cx="10538503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GUIDELINES ONLY</a:t>
            </a:r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CEA474D0-FC8A-8244-9C45-FB8B889ECC22}"/>
              </a:ext>
            </a:extLst>
          </p:cNvPr>
          <p:cNvSpPr txBox="1">
            <a:spLocks/>
          </p:cNvSpPr>
          <p:nvPr userDrawn="1"/>
        </p:nvSpPr>
        <p:spPr>
          <a:xfrm>
            <a:off x="287692" y="1432154"/>
            <a:ext cx="1171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Icons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9D52DDEC-CB5E-004E-9623-03A6517CE3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1954695"/>
            <a:ext cx="589750" cy="589750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4427BF6B-C973-DA47-A467-191D475F63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1037" y="1930201"/>
            <a:ext cx="355319" cy="644016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8858CBF7-67EC-D04F-AF83-4C92A8F7BD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66934" y="1942948"/>
            <a:ext cx="608793" cy="60879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E3BEF80-DCCE-8D46-9BFD-665B8A3B3755}"/>
              </a:ext>
            </a:extLst>
          </p:cNvPr>
          <p:cNvGrpSpPr/>
          <p:nvPr userDrawn="1"/>
        </p:nvGrpSpPr>
        <p:grpSpPr>
          <a:xfrm>
            <a:off x="374436" y="3476179"/>
            <a:ext cx="602877" cy="602877"/>
            <a:chOff x="3143571" y="4777689"/>
            <a:chExt cx="602877" cy="602877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DEAC2DE8-8899-704C-ADAE-42A93A355980}"/>
                </a:ext>
              </a:extLst>
            </p:cNvPr>
            <p:cNvSpPr/>
            <p:nvPr/>
          </p:nvSpPr>
          <p:spPr>
            <a:xfrm>
              <a:off x="3143571" y="4777689"/>
              <a:ext cx="602877" cy="60287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Cross 138">
              <a:extLst>
                <a:ext uri="{FF2B5EF4-FFF2-40B4-BE49-F238E27FC236}">
                  <a16:creationId xmlns:a16="http://schemas.microsoft.com/office/drawing/2014/main" id="{3996AE3C-8510-A94C-A0C2-2C577461DCB1}"/>
                </a:ext>
              </a:extLst>
            </p:cNvPr>
            <p:cNvSpPr/>
            <p:nvPr/>
          </p:nvSpPr>
          <p:spPr>
            <a:xfrm>
              <a:off x="3332508" y="4964011"/>
              <a:ext cx="225003" cy="230231"/>
            </a:xfrm>
            <a:prstGeom prst="plus">
              <a:avLst>
                <a:gd name="adj" fmla="val 3403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1" name="Graphic 140">
            <a:extLst>
              <a:ext uri="{FF2B5EF4-FFF2-40B4-BE49-F238E27FC236}">
                <a16:creationId xmlns:a16="http://schemas.microsoft.com/office/drawing/2014/main" id="{10F50829-56F3-1247-BEC5-712AC52BD34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9070" y="2787783"/>
            <a:ext cx="495520" cy="49552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C0293FE1-F449-0C47-A08B-5580F537A7D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9380" y="2727568"/>
            <a:ext cx="555735" cy="555735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A7F5CADE-A1CC-B447-AA46-C70E4B53818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37776" y="1997600"/>
            <a:ext cx="624211" cy="624211"/>
          </a:xfrm>
          <a:prstGeom prst="rect">
            <a:avLst/>
          </a:prstGeom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AC3D8300-3FEE-0A43-9D02-8CD5A3B7CFDD}"/>
              </a:ext>
            </a:extLst>
          </p:cNvPr>
          <p:cNvGrpSpPr/>
          <p:nvPr userDrawn="1"/>
        </p:nvGrpSpPr>
        <p:grpSpPr>
          <a:xfrm>
            <a:off x="1102069" y="3471505"/>
            <a:ext cx="602877" cy="602877"/>
            <a:chOff x="3870957" y="4777689"/>
            <a:chExt cx="602877" cy="602877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3AAEA6-FC82-6E4C-B9C2-4013550758CC}"/>
                </a:ext>
              </a:extLst>
            </p:cNvPr>
            <p:cNvSpPr/>
            <p:nvPr/>
          </p:nvSpPr>
          <p:spPr>
            <a:xfrm>
              <a:off x="3870957" y="4777689"/>
              <a:ext cx="602877" cy="60287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ight Arrow 145">
              <a:extLst>
                <a:ext uri="{FF2B5EF4-FFF2-40B4-BE49-F238E27FC236}">
                  <a16:creationId xmlns:a16="http://schemas.microsoft.com/office/drawing/2014/main" id="{5870B1AB-C922-5C4C-9F7B-ED5B91D06271}"/>
                </a:ext>
              </a:extLst>
            </p:cNvPr>
            <p:cNvSpPr/>
            <p:nvPr/>
          </p:nvSpPr>
          <p:spPr>
            <a:xfrm>
              <a:off x="4027676" y="4959448"/>
              <a:ext cx="342900" cy="23935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7" name="Graphic 146">
            <a:extLst>
              <a:ext uri="{FF2B5EF4-FFF2-40B4-BE49-F238E27FC236}">
                <a16:creationId xmlns:a16="http://schemas.microsoft.com/office/drawing/2014/main" id="{103414E2-E256-C242-B9FC-9AE9FCBAC9F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50415" y="3478049"/>
            <a:ext cx="599466" cy="599466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D98FCE69-7457-D845-B023-93F4DF4B067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664509" y="2772390"/>
            <a:ext cx="519539" cy="526305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E7F37195-0351-9740-A076-EC6641A49520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66829" y="2753469"/>
            <a:ext cx="503931" cy="503931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BF85B5E-5602-C44F-B647-322AA4E815FF}"/>
              </a:ext>
            </a:extLst>
          </p:cNvPr>
          <p:cNvGrpSpPr/>
          <p:nvPr userDrawn="1"/>
        </p:nvGrpSpPr>
        <p:grpSpPr>
          <a:xfrm>
            <a:off x="374436" y="4223920"/>
            <a:ext cx="603504" cy="603504"/>
            <a:chOff x="374436" y="4223920"/>
            <a:chExt cx="603504" cy="603504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01AF0747-0813-5246-9ED4-BB53F899FF87}"/>
                </a:ext>
              </a:extLst>
            </p:cNvPr>
            <p:cNvSpPr/>
            <p:nvPr/>
          </p:nvSpPr>
          <p:spPr>
            <a:xfrm>
              <a:off x="374436" y="4223920"/>
              <a:ext cx="603504" cy="60350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3" name="Graphic 152">
              <a:extLst>
                <a:ext uri="{FF2B5EF4-FFF2-40B4-BE49-F238E27FC236}">
                  <a16:creationId xmlns:a16="http://schemas.microsoft.com/office/drawing/2014/main" id="{70115BB2-5209-FF4D-BA79-36CC75C58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70448" y="4319932"/>
              <a:ext cx="411480" cy="411480"/>
            </a:xfrm>
            <a:prstGeom prst="rect">
              <a:avLst/>
            </a:prstGeom>
          </p:spPr>
        </p:pic>
      </p:grpSp>
      <p:pic>
        <p:nvPicPr>
          <p:cNvPr id="156" name="Graphic 155">
            <a:extLst>
              <a:ext uri="{FF2B5EF4-FFF2-40B4-BE49-F238E27FC236}">
                <a16:creationId xmlns:a16="http://schemas.microsoft.com/office/drawing/2014/main" id="{DA8E3B18-D5F4-1B48-B280-3365BB4C66D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374436" y="5397127"/>
            <a:ext cx="804412" cy="472154"/>
          </a:xfrm>
          <a:prstGeom prst="rect">
            <a:avLst/>
          </a:prstGeom>
        </p:spPr>
      </p:pic>
      <p:pic>
        <p:nvPicPr>
          <p:cNvPr id="157" name="Graphic 156">
            <a:extLst>
              <a:ext uri="{FF2B5EF4-FFF2-40B4-BE49-F238E27FC236}">
                <a16:creationId xmlns:a16="http://schemas.microsoft.com/office/drawing/2014/main" id="{D74A7D17-3B03-A544-A12B-1B99D94E765F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396356" y="5394742"/>
            <a:ext cx="804410" cy="472154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BF4EABAC-53D0-844B-973E-B263A430518D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2418274" y="5394742"/>
            <a:ext cx="804410" cy="472153"/>
          </a:xfrm>
          <a:prstGeom prst="rect">
            <a:avLst/>
          </a:prstGeom>
        </p:spPr>
      </p:pic>
      <p:sp>
        <p:nvSpPr>
          <p:cNvPr id="159" name="Title 1">
            <a:extLst>
              <a:ext uri="{FF2B5EF4-FFF2-40B4-BE49-F238E27FC236}">
                <a16:creationId xmlns:a16="http://schemas.microsoft.com/office/drawing/2014/main" id="{5B227A93-26C4-3D47-8188-2EF0B006D682}"/>
              </a:ext>
            </a:extLst>
          </p:cNvPr>
          <p:cNvSpPr txBox="1">
            <a:spLocks/>
          </p:cNvSpPr>
          <p:nvPr userDrawn="1"/>
        </p:nvSpPr>
        <p:spPr>
          <a:xfrm>
            <a:off x="287692" y="5004410"/>
            <a:ext cx="1171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Flags</a:t>
            </a: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CBA16C5C-EB1F-2B4F-9E69-E8A3471D407D}"/>
              </a:ext>
            </a:extLst>
          </p:cNvPr>
          <p:cNvCxnSpPr>
            <a:cxnSpLocks/>
          </p:cNvCxnSpPr>
          <p:nvPr userDrawn="1"/>
        </p:nvCxnSpPr>
        <p:spPr>
          <a:xfrm>
            <a:off x="3222684" y="2129331"/>
            <a:ext cx="28733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itle 1">
            <a:extLst>
              <a:ext uri="{FF2B5EF4-FFF2-40B4-BE49-F238E27FC236}">
                <a16:creationId xmlns:a16="http://schemas.microsoft.com/office/drawing/2014/main" id="{F3C54093-FED1-964A-8C0B-F493FFC5BE91}"/>
              </a:ext>
            </a:extLst>
          </p:cNvPr>
          <p:cNvSpPr txBox="1">
            <a:spLocks/>
          </p:cNvSpPr>
          <p:nvPr userDrawn="1"/>
        </p:nvSpPr>
        <p:spPr>
          <a:xfrm>
            <a:off x="3188055" y="1432154"/>
            <a:ext cx="1171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Line Style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CF84FB8-E1DD-B441-B7E7-613F661EE6EF}"/>
              </a:ext>
            </a:extLst>
          </p:cNvPr>
          <p:cNvCxnSpPr>
            <a:cxnSpLocks/>
          </p:cNvCxnSpPr>
          <p:nvPr userDrawn="1"/>
        </p:nvCxnSpPr>
        <p:spPr>
          <a:xfrm>
            <a:off x="3222684" y="2443656"/>
            <a:ext cx="287331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Title 1">
            <a:extLst>
              <a:ext uri="{FF2B5EF4-FFF2-40B4-BE49-F238E27FC236}">
                <a16:creationId xmlns:a16="http://schemas.microsoft.com/office/drawing/2014/main" id="{83D38176-8516-8B4B-A1D0-52754662256B}"/>
              </a:ext>
            </a:extLst>
          </p:cNvPr>
          <p:cNvSpPr txBox="1">
            <a:spLocks/>
          </p:cNvSpPr>
          <p:nvPr userDrawn="1"/>
        </p:nvSpPr>
        <p:spPr>
          <a:xfrm>
            <a:off x="6674205" y="1432154"/>
            <a:ext cx="2798408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Graph Style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2634554-4539-9B49-9FDC-83E0B7F8C3AB}"/>
              </a:ext>
            </a:extLst>
          </p:cNvPr>
          <p:cNvSpPr/>
          <p:nvPr userDrawn="1"/>
        </p:nvSpPr>
        <p:spPr>
          <a:xfrm>
            <a:off x="9268215" y="2310373"/>
            <a:ext cx="579120" cy="11186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3077A62E-04A9-4B45-B024-94FAC8F5B35C}"/>
              </a:ext>
            </a:extLst>
          </p:cNvPr>
          <p:cNvCxnSpPr>
            <a:cxnSpLocks/>
          </p:cNvCxnSpPr>
          <p:nvPr userDrawn="1"/>
        </p:nvCxnSpPr>
        <p:spPr>
          <a:xfrm>
            <a:off x="7096458" y="3429001"/>
            <a:ext cx="44777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E44DB96-9ED4-DB45-92F7-80BD9E451F99}"/>
              </a:ext>
            </a:extLst>
          </p:cNvPr>
          <p:cNvSpPr/>
          <p:nvPr userDrawn="1"/>
        </p:nvSpPr>
        <p:spPr>
          <a:xfrm flipV="1">
            <a:off x="8559880" y="1529081"/>
            <a:ext cx="579120" cy="1899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6075198-6B9E-1949-B6B4-20A87D7C6A44}"/>
              </a:ext>
            </a:extLst>
          </p:cNvPr>
          <p:cNvSpPr txBox="1"/>
          <p:nvPr userDrawn="1"/>
        </p:nvSpPr>
        <p:spPr>
          <a:xfrm>
            <a:off x="6678591" y="3290501"/>
            <a:ext cx="452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0%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4B2F847-087D-1A4A-A559-4C7F25C3B308}"/>
              </a:ext>
            </a:extLst>
          </p:cNvPr>
          <p:cNvSpPr txBox="1"/>
          <p:nvPr userDrawn="1"/>
        </p:nvSpPr>
        <p:spPr>
          <a:xfrm>
            <a:off x="8667951" y="3481166"/>
            <a:ext cx="40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018965F-5B25-4F40-B8EE-997F7E761ED5}"/>
              </a:ext>
            </a:extLst>
          </p:cNvPr>
          <p:cNvSpPr txBox="1"/>
          <p:nvPr userDrawn="1"/>
        </p:nvSpPr>
        <p:spPr>
          <a:xfrm>
            <a:off x="9139000" y="3480289"/>
            <a:ext cx="9152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Sectors</a:t>
            </a:r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1" name="Chart 170">
            <a:extLst>
              <a:ext uri="{FF2B5EF4-FFF2-40B4-BE49-F238E27FC236}">
                <a16:creationId xmlns:a16="http://schemas.microsoft.com/office/drawing/2014/main" id="{49E5B441-C55F-824C-ABA0-CF660EE721D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10441250"/>
              </p:ext>
            </p:extLst>
          </p:nvPr>
        </p:nvGraphicFramePr>
        <p:xfrm>
          <a:off x="8969318" y="3219909"/>
          <a:ext cx="2902772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172" name="Chart 171">
            <a:extLst>
              <a:ext uri="{FF2B5EF4-FFF2-40B4-BE49-F238E27FC236}">
                <a16:creationId xmlns:a16="http://schemas.microsoft.com/office/drawing/2014/main" id="{29415997-AB22-9F42-BDC6-EC33FD9D22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79604544"/>
              </p:ext>
            </p:extLst>
          </p:nvPr>
        </p:nvGraphicFramePr>
        <p:xfrm>
          <a:off x="5862766" y="3417673"/>
          <a:ext cx="2834640" cy="3367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2E24C3A-37A8-1046-9284-E53338093632}"/>
              </a:ext>
            </a:extLst>
          </p:cNvPr>
          <p:cNvCxnSpPr>
            <a:cxnSpLocks/>
          </p:cNvCxnSpPr>
          <p:nvPr userDrawn="1"/>
        </p:nvCxnSpPr>
        <p:spPr>
          <a:xfrm flipH="1">
            <a:off x="8517384" y="4919345"/>
            <a:ext cx="440359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B7FAB0F9-2CCE-5240-BDFA-6419F012C577}"/>
              </a:ext>
            </a:extLst>
          </p:cNvPr>
          <p:cNvSpPr txBox="1"/>
          <p:nvPr userDrawn="1"/>
        </p:nvSpPr>
        <p:spPr>
          <a:xfrm>
            <a:off x="-2756145" y="-130197"/>
            <a:ext cx="2461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Use this slide as a reference for how to use graphics throughout the deck.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00F2FE86-940C-1B4B-AF67-D9F495DFA9B9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3428987" y="5394742"/>
            <a:ext cx="804410" cy="47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296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w/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3968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ody/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47358DE-E60B-4B4D-A06F-7FB58B545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0" marR="0" indent="-2286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/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1BE343-3A3F-2B4A-87FE-ACC884CF9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681D0-3E7C-6E45-835E-86B1890D3337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D5B4A966-0CFD-6846-A37F-9EBAA74B9CC2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88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7DD34F-58AB-E942-838B-B2BDAE6AE4A9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2A4FBC7E-D8E5-284B-B6A8-C9A0884A6D6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9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95EEC5-7E59-B344-B647-04FCFDA54670}"/>
              </a:ext>
            </a:extLst>
          </p:cNvPr>
          <p:cNvSpPr/>
          <p:nvPr userDrawn="1"/>
        </p:nvSpPr>
        <p:spPr>
          <a:xfrm>
            <a:off x="6175961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729DC04-6634-BB4B-9D2F-98CA98DF57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38D44-5B48-574C-A707-F7F6570C0D3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FE7EF365-EC01-654E-8E36-35B889AAB12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56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 Bulle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C8156-720D-9947-BA77-C319A403A6D3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009DDF5D-730C-5D4B-BA93-CC979588562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20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D4E636-F777-9E43-9251-AAF094B0C43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3E0784D2-0350-8940-A491-FC0ACBA0D75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54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Light_Blank_2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356B0-E07C-474F-94D6-170D60B2B7D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7D9D2351-5E37-B344-9834-F7F6EFE67940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84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703872-934A-7446-8CCB-1C5DF84DCE89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B21D360E-8704-8344-98DF-7243516C1E60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61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7F7347-87C1-C645-9535-ECEFF8CCD552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80B16FC3-F187-9141-8DA4-DC1361F651AB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34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AA2125-9444-EE42-AF81-669EB9F2493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6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Numbe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AA2125-9444-EE42-AF81-669EB9F2493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316EB-D90F-CD47-9FD0-023641421C58}"/>
              </a:ext>
            </a:extLst>
          </p:cNvPr>
          <p:cNvSpPr/>
          <p:nvPr userDrawn="1"/>
        </p:nvSpPr>
        <p:spPr>
          <a:xfrm>
            <a:off x="381000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1000" b="1" dirty="0">
              <a:solidFill>
                <a:schemeClr val="accent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1D6BF3-5C3C-4F4D-899D-CF3039F9BE87}"/>
              </a:ext>
            </a:extLst>
          </p:cNvPr>
          <p:cNvSpPr/>
          <p:nvPr userDrawn="1"/>
        </p:nvSpPr>
        <p:spPr>
          <a:xfrm>
            <a:off x="4220135" y="1817769"/>
            <a:ext cx="3749040" cy="4278231"/>
          </a:xfrm>
          <a:prstGeom prst="rect">
            <a:avLst/>
          </a:prstGeom>
          <a:solidFill>
            <a:schemeClr val="accent4">
              <a:alpha val="2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1400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2000" b="1" dirty="0">
              <a:solidFill>
                <a:schemeClr val="accent3"/>
              </a:solidFill>
            </a:endParaRPr>
          </a:p>
          <a:p>
            <a:endParaRPr lang="en-US" sz="3600" spc="-150" dirty="0">
              <a:solidFill>
                <a:schemeClr val="accent3"/>
              </a:solidFill>
              <a:cs typeface="Arial Black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905AEE-DB02-AD44-B8E8-32499CFFCE1B}"/>
              </a:ext>
            </a:extLst>
          </p:cNvPr>
          <p:cNvSpPr/>
          <p:nvPr userDrawn="1"/>
        </p:nvSpPr>
        <p:spPr>
          <a:xfrm>
            <a:off x="8059269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endParaRPr lang="en-US" sz="3600" spc="-150" dirty="0">
              <a:solidFill>
                <a:schemeClr val="accent3"/>
              </a:solidFill>
              <a:cs typeface="Arial Black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C1327-6550-F94E-880C-BC783B8321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818CAB6-A7CD-5542-B06E-1615194AE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F056F5E-E126-3041-AB3C-1715B77D53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A98AA55-6602-9545-9C8F-343BF48E9E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0006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92C6B7D-B9DA-7349-AF09-B1EEA0FE57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0006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26E3A66-7448-1341-9883-3263680A8F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0006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95D593F9-E8FA-444F-8B1F-F9F0D2EABE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8294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D6938807-B01B-6C46-B106-EB810AA5BE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8294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54741BD3-8D06-6E4A-8AD3-C7D1BEDB85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8294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53135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16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916C2A-8709-7B42-830A-B4584CFAE33E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A7D09C-7B8F-0A49-A9DE-CB291C926431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1FA5513-EEE8-4B4C-A6C8-69DEC0C9CC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74911D7-6530-EE4C-ABBF-D697C5C6FD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6217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B981CF6-FC5A-E646-95A5-F77BBCAC44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8006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9AFAA7-A2DC-9245-97C3-C04925571A3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23FA8046-CBDD-1D4E-A540-00B1544892E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6F2B4C23-024B-FD43-8D53-3BA7C13CA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008D849A-832A-C14C-BC4F-EB445B2CCB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7458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2003B4D6-E1C0-FF4D-9C6A-A3E5CA3F4C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8006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922819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1 Colum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758F2BB-EF8E-0F4B-915C-2E80659B6D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91E2B9C-BAA3-B747-9B36-4DECD8EBAD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CA113-5D0D-6048-AC86-4C3011A21056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3DFA45B2-A7B9-0A46-824D-A6F3898FE723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09DA01D-C389-F44D-A344-9C449A6FF9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063376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Slid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47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_w/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765456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ody/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CBE3F1D-763E-1849-A1F4-3FED66B65A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39BCF-C320-154F-963A-70C36A017B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1680A9-A811-FF4D-B094-A4D8870FAE47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454ADCBC-4226-954F-99B0-B169FEDB47E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8654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Map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pic>
        <p:nvPicPr>
          <p:cNvPr id="5" name="Picture 4" descr="A picture containing nature, dark&#10;&#10;Description automatically generated">
            <a:extLst>
              <a:ext uri="{FF2B5EF4-FFF2-40B4-BE49-F238E27FC236}">
                <a16:creationId xmlns:a16="http://schemas.microsoft.com/office/drawing/2014/main" id="{132691DF-CEF6-1047-ABDF-FB7988129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C85B8-E499-8C4F-8684-A4E0D4764FB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37B7614A-7172-3642-941E-138C9937EBE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1506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DADCF1-6FB2-5741-97BD-4D298C33666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03B02C5-FCAB-7C48-A743-4E5F7562F88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1210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52BE4-BE8B-9A4D-A2E2-441F99579907}"/>
              </a:ext>
            </a:extLst>
          </p:cNvPr>
          <p:cNvSpPr/>
          <p:nvPr userDrawn="1"/>
        </p:nvSpPr>
        <p:spPr>
          <a:xfrm>
            <a:off x="6176771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3DB70-AED5-C940-B8A3-D61E799D9068}"/>
              </a:ext>
            </a:extLst>
          </p:cNvPr>
          <p:cNvSpPr/>
          <p:nvPr userDrawn="1"/>
        </p:nvSpPr>
        <p:spPr>
          <a:xfrm>
            <a:off x="6176771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430BB7D-AEE0-3F4E-95DD-679C58E409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10465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8C2763-DC9A-814A-9844-F70943F9866D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CAB48BE1-12A0-5D47-99C3-83FE4883F1FF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437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1F6B0-F748-4C43-84F9-6733A07DF5F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BCD8CB64-F706-7A4C-89C4-F28F2668AA9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979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C08A3-F232-094C-BB81-6CCAD684F8F0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A3FA1310-07F6-974C-A5D8-47FD9B631A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99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484037-98AA-BF4B-A551-FD6C6BBF9EA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001C3892-8E94-AF4E-BE01-8667E47944E6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70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1D8F77-1EB6-6E47-9942-567551EC0FD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0677D9A-AB21-1246-B3D1-CC74516594E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095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EFCB5B-B917-5647-8D0F-715BF640D8E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89D3794C-D680-7146-BF89-E437715D55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616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661260-6533-A741-8C2D-C64421102146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6276E85D-2BE3-EC46-9992-C90703DCA3D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682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BDC0CF-6839-D443-AFCF-151545811D84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30E097-3193-554B-9245-612BF2FD0CA0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7E82882-6B99-1D41-B5F1-BF6B3CEA5AF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1FFE96C3-7315-F947-A585-6FDB3D17F4D3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20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D5A7F90-EAE8-7440-8BAF-F87250F84D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A1981-EF5C-B846-9215-065071F37E88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CE58A7CC-0028-FC47-976B-9AD89584F504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43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945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w/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8585707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ody/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47358DE-E60B-4B4D-A06F-7FB58B545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0" marR="0" indent="-2286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/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1BE343-3A3F-2B4A-87FE-ACC884CF9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681D0-3E7C-6E45-835E-86B1890D3337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D5B4A966-0CFD-6846-A37F-9EBAA74B9CC2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28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1935397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95EEC5-7E59-B344-B647-04FCFDA54670}"/>
              </a:ext>
            </a:extLst>
          </p:cNvPr>
          <p:cNvSpPr/>
          <p:nvPr userDrawn="1"/>
        </p:nvSpPr>
        <p:spPr>
          <a:xfrm>
            <a:off x="6175961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729DC04-6634-BB4B-9D2F-98CA98DF57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</p:spTree>
    <p:extLst>
      <p:ext uri="{BB962C8B-B14F-4D97-AF65-F5344CB8AC3E}">
        <p14:creationId xmlns:p14="http://schemas.microsoft.com/office/powerpoint/2010/main" val="27377650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 Bulle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C8156-720D-9947-BA77-C319A403A6D3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009DDF5D-730C-5D4B-BA93-CC979588562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06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D4E636-F777-9E43-9251-AAF094B0C43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3E0784D2-0350-8940-A491-FC0ACBA0D75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45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Light_Blank_2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356B0-E07C-474F-94D6-170D60B2B7D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7D9D2351-5E37-B344-9834-F7F6EFE67940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359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703872-934A-7446-8CCB-1C5DF84DCE89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B21D360E-8704-8344-98DF-7243516C1E60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533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4183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AA2125-9444-EE42-AF81-669EB9F2493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568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Numbe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AA2125-9444-EE42-AF81-669EB9F2493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316EB-D90F-CD47-9FD0-023641421C58}"/>
              </a:ext>
            </a:extLst>
          </p:cNvPr>
          <p:cNvSpPr/>
          <p:nvPr userDrawn="1"/>
        </p:nvSpPr>
        <p:spPr>
          <a:xfrm>
            <a:off x="381000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1D6BF3-5C3C-4F4D-899D-CF3039F9BE87}"/>
              </a:ext>
            </a:extLst>
          </p:cNvPr>
          <p:cNvSpPr/>
          <p:nvPr userDrawn="1"/>
        </p:nvSpPr>
        <p:spPr>
          <a:xfrm>
            <a:off x="4220135" y="1817769"/>
            <a:ext cx="3749040" cy="4278231"/>
          </a:xfrm>
          <a:prstGeom prst="rect">
            <a:avLst/>
          </a:prstGeom>
          <a:solidFill>
            <a:schemeClr val="accent4">
              <a:alpha val="2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5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905AEE-DB02-AD44-B8E8-32499CFFCE1B}"/>
              </a:ext>
            </a:extLst>
          </p:cNvPr>
          <p:cNvSpPr/>
          <p:nvPr userDrawn="1"/>
        </p:nvSpPr>
        <p:spPr>
          <a:xfrm>
            <a:off x="8059269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5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C1327-6550-F94E-880C-BC783B8321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818CAB6-A7CD-5542-B06E-1615194AE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F056F5E-E126-3041-AB3C-1715B77D53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A98AA55-6602-9545-9C8F-343BF48E9E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0006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92C6B7D-B9DA-7349-AF09-B1EEA0FE57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0006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26E3A66-7448-1341-9883-3263680A8F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0006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95D593F9-E8FA-444F-8B1F-F9F0D2EABE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8294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D6938807-B01B-6C46-B106-EB810AA5BE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8294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54741BD3-8D06-6E4A-8AD3-C7D1BEDB85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8294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808091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16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916C2A-8709-7B42-830A-B4584CFAE33E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A7D09C-7B8F-0A49-A9DE-CB291C926431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1FA5513-EEE8-4B4C-A6C8-69DEC0C9CC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74911D7-6530-EE4C-ABBF-D697C5C6FD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6217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B981CF6-FC5A-E646-95A5-F77BBCAC44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8006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9AFAA7-A2DC-9245-97C3-C04925571A3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23FA8046-CBDD-1D4E-A540-00B1544892E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6F2B4C23-024B-FD43-8D53-3BA7C13CA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008D849A-832A-C14C-BC4F-EB445B2CCB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7458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2003B4D6-E1C0-FF4D-9C6A-A3E5CA3F4C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8006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942307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1 Colum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758F2BB-EF8E-0F4B-915C-2E80659B6D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91E2B9C-BAA3-B747-9B36-4DECD8EBAD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CA113-5D0D-6048-AC86-4C3011A21056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3DFA45B2-A7B9-0A46-824D-A6F3898FE723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09DA01D-C389-F44D-A344-9C449A6FF9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569321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Slid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127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_Light_1 Colum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758F2BB-EF8E-0F4B-915C-2E80659B6D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91E2B9C-BAA3-B747-9B36-4DECD8EBAD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</p:spTree>
    <p:extLst>
      <p:ext uri="{BB962C8B-B14F-4D97-AF65-F5344CB8AC3E}">
        <p14:creationId xmlns:p14="http://schemas.microsoft.com/office/powerpoint/2010/main" val="33468288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_w/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87212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ody/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CBE3F1D-763E-1849-A1F4-3FED66B65A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39BCF-C320-154F-963A-70C36A017B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1680A9-A811-FF4D-B094-A4D8870FAE47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454ADCBC-4226-954F-99B0-B169FEDB47EE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3638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Map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pic>
        <p:nvPicPr>
          <p:cNvPr id="5" name="Picture 4" descr="A picture containing nature, dark&#10;&#10;Description automatically generated">
            <a:extLst>
              <a:ext uri="{FF2B5EF4-FFF2-40B4-BE49-F238E27FC236}">
                <a16:creationId xmlns:a16="http://schemas.microsoft.com/office/drawing/2014/main" id="{132691DF-CEF6-1047-ABDF-FB7988129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C85B8-E499-8C4F-8684-A4E0D4764FB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37B7614A-7172-3642-941E-138C9937EBE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0411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DADCF1-6FB2-5741-97BD-4D298C336661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03B02C5-FCAB-7C48-A743-4E5F7562F887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8789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52BE4-BE8B-9A4D-A2E2-441F99579907}"/>
              </a:ext>
            </a:extLst>
          </p:cNvPr>
          <p:cNvSpPr/>
          <p:nvPr userDrawn="1"/>
        </p:nvSpPr>
        <p:spPr>
          <a:xfrm>
            <a:off x="6176771" y="1507001"/>
            <a:ext cx="5641848" cy="4588998"/>
          </a:xfrm>
          <a:prstGeom prst="rect">
            <a:avLst/>
          </a:prstGeom>
          <a:solidFill>
            <a:schemeClr val="accent4">
              <a:lumMod val="20000"/>
              <a:lumOff val="80000"/>
              <a:alpha val="60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3DB70-AED5-C940-B8A3-D61E799D9068}"/>
              </a:ext>
            </a:extLst>
          </p:cNvPr>
          <p:cNvSpPr/>
          <p:nvPr userDrawn="1"/>
        </p:nvSpPr>
        <p:spPr>
          <a:xfrm>
            <a:off x="6176771" y="1507001"/>
            <a:ext cx="5641848" cy="882399"/>
          </a:xfrm>
          <a:prstGeom prst="rect">
            <a:avLst/>
          </a:prstGeom>
          <a:solidFill>
            <a:schemeClr val="accent4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430BB7D-AEE0-3F4E-95DD-679C58E409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10465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8C2763-DC9A-814A-9844-F70943F9866D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CAB48BE1-12A0-5D47-99C3-83FE4883F1FF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99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1F6B0-F748-4C43-84F9-6733A07DF5F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BCD8CB64-F706-7A4C-89C4-F28F2668AA9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91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C9E0C-B07C-F745-99E9-80C205A65460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844D951-E7B2-5342-A7AA-890AAF8BF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6FB06E3-B6F2-F945-82CA-0DAB11723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15FE09A-6FC7-1941-BE33-B7068393C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C08A3-F232-094C-BB81-6CCAD684F8F0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A3FA1310-07F6-974C-A5D8-47FD9B631A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163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484037-98AA-BF4B-A551-FD6C6BBF9EAC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001C3892-8E94-AF4E-BE01-8667E47944E6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2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D1001-5538-6F41-B6FE-78538BBFD8AE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40589-6C23-0643-A5D4-4C4EB14F4BE8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3190D27-8F9F-8843-80C7-C6B81218C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769733B-08D2-0247-907C-D27D6558BF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739794-B38B-0441-8885-0AADA1889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F0B66D-52FF-984B-BAD6-9ED8FD818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617AF52-DC1A-7549-8C43-E325E187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E4F9A08-C9D7-6745-AF96-1C40E906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1D8F77-1EB6-6E47-9942-567551EC0FD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0677D9A-AB21-1246-B3D1-CC74516594E5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83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EFCB5B-B917-5647-8D0F-715BF640D8E5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89D3794C-D680-7146-BF89-E437715D55D1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29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661260-6533-A741-8C2D-C64421102146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6276E85D-2BE3-EC46-9992-C90703DCA3D8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396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3 Colum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BDC0CF-6839-D443-AFCF-151545811D84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30E097-3193-554B-9245-612BF2FD0CA0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7E82882-6B99-1D41-B5F1-BF6B3CEA5AFF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1FFE96C3-7315-F947-A585-6FDB3D17F4D3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551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1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364EE8-758A-6544-85B4-6202E7D79A17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D5A7F90-EAE8-7440-8BAF-F87250F84D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A1981-EF5C-B846-9215-065071F37E88}"/>
              </a:ext>
            </a:extLst>
          </p:cNvPr>
          <p:cNvSpPr txBox="1"/>
          <p:nvPr userDrawn="1"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Delete subtitle if not needed.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CE58A7CC-0028-FC47-976B-9AD89584F504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785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D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97314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w/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5181612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ody/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47358DE-E60B-4B4D-A06F-7FB58B545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</p:spPr>
        <p:txBody>
          <a:bodyPr lIns="0" tIns="0" rIns="0" bIns="0"/>
          <a:lstStyle>
            <a:lvl1pPr marL="0" marR="0" indent="-2286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/>
            </a:lvl1pPr>
          </a:lstStyle>
          <a:p>
            <a:pPr lvl="0"/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dirty="0"/>
              <a:t>Bullet List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1BE343-3A3F-2B4A-87FE-ACC884CF9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here lorem ipsum </a:t>
            </a:r>
          </a:p>
        </p:txBody>
      </p:sp>
    </p:spTree>
    <p:extLst>
      <p:ext uri="{BB962C8B-B14F-4D97-AF65-F5344CB8AC3E}">
        <p14:creationId xmlns:p14="http://schemas.microsoft.com/office/powerpoint/2010/main" val="1010296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18683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95EEC5-7E59-B344-B647-04FCFDA54670}"/>
              </a:ext>
            </a:extLst>
          </p:cNvPr>
          <p:cNvSpPr/>
          <p:nvPr userDrawn="1"/>
        </p:nvSpPr>
        <p:spPr>
          <a:xfrm>
            <a:off x="6175961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7DA1D-4B2B-2543-A569-B1559866D179}"/>
              </a:ext>
            </a:extLst>
          </p:cNvPr>
          <p:cNvSpPr/>
          <p:nvPr userDrawn="1"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FFFC-3F7A-BF4D-A8EE-071A9B9A32EF}"/>
              </a:ext>
            </a:extLst>
          </p:cNvPr>
          <p:cNvSpPr/>
          <p:nvPr userDrawn="1"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5E430-F65E-4545-B8C9-BE6C13E3E491}"/>
              </a:ext>
            </a:extLst>
          </p:cNvPr>
          <p:cNvSpPr/>
          <p:nvPr userDrawn="1"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CF259B8-EAE9-2449-8055-90F35DD02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729DC04-6634-BB4B-9D2F-98CA98DF57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855534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</p:spTree>
    <p:extLst>
      <p:ext uri="{BB962C8B-B14F-4D97-AF65-F5344CB8AC3E}">
        <p14:creationId xmlns:p14="http://schemas.microsoft.com/office/powerpoint/2010/main" val="3909991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 Bulle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72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1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160F7F3-953D-4F4C-9CF7-3B444EC8BA07}"/>
              </a:ext>
            </a:extLst>
          </p:cNvPr>
          <p:cNvSpPr/>
          <p:nvPr userDrawn="1"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341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Light_Blank_2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90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Blank_2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69D799A-1253-4340-94C5-FC51DC0558EA}"/>
              </a:ext>
            </a:extLst>
          </p:cNvPr>
          <p:cNvSpPr/>
          <p:nvPr userDrawn="1"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45F64-35CD-2B45-AF68-5C945EE2D93C}"/>
              </a:ext>
            </a:extLst>
          </p:cNvPr>
          <p:cNvSpPr/>
          <p:nvPr userDrawn="1"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C8D15-B76F-1648-969F-C8D79192F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92FE47F-3E20-4145-B25D-D11B7E824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94A03CF-FBB1-C546-8F44-3DE08DE6D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E466EE1-498B-5D48-9048-CDC9347581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76C2A81-FBC4-804A-B7D3-46C1A576B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52F579D4-285A-F340-B824-D2C616E9B9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961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17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A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02781FC-51E3-8846-9501-0A842641BD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C7F9B5-2F67-C54B-9AC2-47997985F7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CBE1934-4A8A-8146-9929-3FDE4EE5E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2DD88ED-16B7-C54B-9BB2-E5B029670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7056FF-25AB-6C4B-9DCD-57D7380C87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C6849FE-FE80-B546-A592-FFB8A4C3D0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1CB2F7E-540F-764A-8D6B-38EC218770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A500552C-9668-F54B-BC0F-C3A04A91AE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EDEC91B-3F3C-BE43-AFAA-E641419CF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1pPr>
          </a:lstStyle>
          <a:p>
            <a:pPr lvl="0"/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bullet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98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Numbe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F6F4250-8A02-EA4B-9DDA-14DF8FAF8499}"/>
              </a:ext>
            </a:extLst>
          </p:cNvPr>
          <p:cNvSpPr/>
          <p:nvPr userDrawn="1"/>
        </p:nvSpPr>
        <p:spPr>
          <a:xfrm rot="5400000" flipH="1" flipV="1">
            <a:off x="-538824" y="694446"/>
            <a:ext cx="128336" cy="36971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316EB-D90F-CD47-9FD0-023641421C58}"/>
              </a:ext>
            </a:extLst>
          </p:cNvPr>
          <p:cNvSpPr/>
          <p:nvPr userDrawn="1"/>
        </p:nvSpPr>
        <p:spPr>
          <a:xfrm>
            <a:off x="381000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1D6BF3-5C3C-4F4D-899D-CF3039F9BE87}"/>
              </a:ext>
            </a:extLst>
          </p:cNvPr>
          <p:cNvSpPr/>
          <p:nvPr userDrawn="1"/>
        </p:nvSpPr>
        <p:spPr>
          <a:xfrm>
            <a:off x="4220135" y="1817769"/>
            <a:ext cx="3749040" cy="4278231"/>
          </a:xfrm>
          <a:prstGeom prst="rect">
            <a:avLst/>
          </a:prstGeom>
          <a:solidFill>
            <a:schemeClr val="accent4">
              <a:alpha val="2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F3F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5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905AEE-DB02-AD44-B8E8-32499CFFCE1B}"/>
              </a:ext>
            </a:extLst>
          </p:cNvPr>
          <p:cNvSpPr/>
          <p:nvPr userDrawn="1"/>
        </p:nvSpPr>
        <p:spPr>
          <a:xfrm>
            <a:off x="8059269" y="1817769"/>
            <a:ext cx="3749040" cy="427823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" tIns="274320" bIns="27432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50" normalizeH="0" baseline="0" noProof="0" dirty="0">
              <a:ln>
                <a:noFill/>
              </a:ln>
              <a:solidFill>
                <a:srgbClr val="00853E"/>
              </a:solidFill>
              <a:effectLst/>
              <a:uLnTx/>
              <a:uFillTx/>
              <a:latin typeface="Arial" panose="020B0604020202020204"/>
              <a:ea typeface="+mn-ea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C1327-6550-F94E-880C-BC783B8321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818CAB6-A7CD-5542-B06E-1615194AE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F056F5E-E126-3041-AB3C-1715B77D53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A98AA55-6602-9545-9C8F-343BF48E9E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0006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92C6B7D-B9DA-7349-AF09-B1EEA0FE57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0006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26E3A66-7448-1341-9883-3263680A8F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0006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95D593F9-E8FA-444F-8B1F-F9F0D2EABE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8294" y="2194497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D6938807-B01B-6C46-B106-EB810AA5BE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8294" y="2779713"/>
            <a:ext cx="1378457" cy="487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54741BD3-8D06-6E4A-8AD3-C7D1BEDB85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8294" y="3514344"/>
            <a:ext cx="2938463" cy="2203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653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16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3 Column Box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728519-B7D3-DD48-AFDB-CB88C75AD170}"/>
              </a:ext>
            </a:extLst>
          </p:cNvPr>
          <p:cNvSpPr/>
          <p:nvPr userDrawn="1"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228A7-1C52-E047-9EB5-C103E5D284A3}"/>
              </a:ext>
            </a:extLst>
          </p:cNvPr>
          <p:cNvSpPr/>
          <p:nvPr userDrawn="1"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916C2A-8709-7B42-830A-B4584CFAE33E}"/>
              </a:ext>
            </a:extLst>
          </p:cNvPr>
          <p:cNvCxnSpPr>
            <a:cxnSpLocks/>
          </p:cNvCxnSpPr>
          <p:nvPr userDrawn="1"/>
        </p:nvCxnSpPr>
        <p:spPr>
          <a:xfrm flipH="1">
            <a:off x="4228443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A7D09C-7B8F-0A49-A9DE-CB291C926431}"/>
              </a:ext>
            </a:extLst>
          </p:cNvPr>
          <p:cNvCxnSpPr>
            <a:cxnSpLocks/>
          </p:cNvCxnSpPr>
          <p:nvPr userDrawn="1"/>
        </p:nvCxnSpPr>
        <p:spPr>
          <a:xfrm flipH="1">
            <a:off x="8055576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1FA5513-EEE8-4B4C-A6C8-69DEC0C9CC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74911D7-6530-EE4C-ABBF-D697C5C6FD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6217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B981CF6-FC5A-E646-95A5-F77BBCAC44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8006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6F2B4C23-024B-FD43-8D53-3BA7C13CA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008D849A-832A-C14C-BC4F-EB445B2CCB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7458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2003B4D6-E1C0-FF4D-9C6A-A3E5CA3F4C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8006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81087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Light_1 Colum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9E644-3A0A-0346-A186-3BFE21EB83EA}"/>
              </a:ext>
            </a:extLst>
          </p:cNvPr>
          <p:cNvSpPr/>
          <p:nvPr userDrawn="1"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chemeClr val="accent4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7B58A5-103E-864D-9422-8C1A0064E60A}"/>
              </a:ext>
            </a:extLst>
          </p:cNvPr>
          <p:cNvCxnSpPr>
            <a:cxnSpLocks/>
          </p:cNvCxnSpPr>
          <p:nvPr userDrawn="1"/>
        </p:nvCxnSpPr>
        <p:spPr>
          <a:xfrm flipH="1">
            <a:off x="384588" y="2384141"/>
            <a:ext cx="3735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758F2BB-EF8E-0F4B-915C-2E80659B6D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91E2B9C-BAA3-B747-9B36-4DECD8EBAD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6593" y="1742970"/>
            <a:ext cx="3054159" cy="22409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Column Title Here 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09DA01D-C389-F44D-A344-9C449A6FF9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593" y="2721262"/>
            <a:ext cx="3054159" cy="3035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Body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441117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Slid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665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_Light_1 Column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431317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Blank_w/Line">
  <p:cSld name="Content Slide_DB_Blank_w/Lin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45"/>
          <p:cNvCxnSpPr/>
          <p:nvPr/>
        </p:nvCxnSpPr>
        <p:spPr>
          <a:xfrm>
            <a:off x="-243840" y="1197049"/>
            <a:ext cx="1267968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45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118955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Body/Bullet">
  <p:cSld name="Content Slide_DB_Body/Bulle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75"/>
          <p:cNvCxnSpPr/>
          <p:nvPr/>
        </p:nvCxnSpPr>
        <p:spPr>
          <a:xfrm>
            <a:off x="-243840" y="1197049"/>
            <a:ext cx="1267968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9" name="Google Shape;59;p75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75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75"/>
          <p:cNvSpPr txBox="1">
            <a:spLocks noGrp="1"/>
          </p:cNvSpPr>
          <p:nvPr>
            <p:ph type="body" idx="2"/>
          </p:nvPr>
        </p:nvSpPr>
        <p:spPr>
          <a:xfrm>
            <a:off x="789781" y="2364002"/>
            <a:ext cx="10612437" cy="333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75"/>
          <p:cNvSpPr txBox="1">
            <a:spLocks noGrp="1"/>
          </p:cNvSpPr>
          <p:nvPr>
            <p:ph type="body" idx="3"/>
          </p:nvPr>
        </p:nvSpPr>
        <p:spPr>
          <a:xfrm>
            <a:off x="381000" y="1490535"/>
            <a:ext cx="11430000" cy="71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75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75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26583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MapBG">
  <p:cSld name="Content Slide_DB_MapBG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76"/>
          <p:cNvCxnSpPr/>
          <p:nvPr/>
        </p:nvCxnSpPr>
        <p:spPr>
          <a:xfrm>
            <a:off x="-243840" y="1197049"/>
            <a:ext cx="1267968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7" name="Google Shape;67;p76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76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9" name="Google Shape;69;p76" descr="A picture containing nature, dark&#10;&#10;Description automatically generated"/>
          <p:cNvPicPr preferRelativeResize="0"/>
          <p:nvPr/>
        </p:nvPicPr>
        <p:blipFill rotWithShape="1">
          <a:blip r:embed="rId2" cstate="email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6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76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40159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Light_Blank">
  <p:cSld name="Content Slide_Light_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7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77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77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6" name="Google Shape;76;p77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6447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2 Column Box">
  <p:cSld name="Content Slide_DB_2 Column Box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8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78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78"/>
          <p:cNvSpPr/>
          <p:nvPr/>
        </p:nvSpPr>
        <p:spPr>
          <a:xfrm>
            <a:off x="6175961" y="1507001"/>
            <a:ext cx="5641848" cy="882399"/>
          </a:xfrm>
          <a:prstGeom prst="rect">
            <a:avLst/>
          </a:prstGeom>
          <a:solidFill>
            <a:schemeClr val="accent4">
              <a:alpha val="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8"/>
          <p:cNvSpPr/>
          <p:nvPr/>
        </p:nvSpPr>
        <p:spPr>
          <a:xfrm>
            <a:off x="388619" y="1507001"/>
            <a:ext cx="5641848" cy="4588998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78"/>
          <p:cNvSpPr/>
          <p:nvPr/>
        </p:nvSpPr>
        <p:spPr>
          <a:xfrm>
            <a:off x="388619" y="1507001"/>
            <a:ext cx="5641848" cy="882399"/>
          </a:xfrm>
          <a:prstGeom prst="rect">
            <a:avLst/>
          </a:prstGeom>
          <a:solidFill>
            <a:srgbClr val="C9CFF2">
              <a:alpha val="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78"/>
          <p:cNvSpPr txBox="1">
            <a:spLocks noGrp="1"/>
          </p:cNvSpPr>
          <p:nvPr>
            <p:ph type="body" idx="2"/>
          </p:nvPr>
        </p:nvSpPr>
        <p:spPr>
          <a:xfrm>
            <a:off x="722313" y="1855534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78"/>
          <p:cNvSpPr/>
          <p:nvPr/>
        </p:nvSpPr>
        <p:spPr>
          <a:xfrm>
            <a:off x="6176771" y="1507001"/>
            <a:ext cx="5641848" cy="4588998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78"/>
          <p:cNvSpPr/>
          <p:nvPr/>
        </p:nvSpPr>
        <p:spPr>
          <a:xfrm>
            <a:off x="6176771" y="1507001"/>
            <a:ext cx="5641848" cy="882399"/>
          </a:xfrm>
          <a:prstGeom prst="rect">
            <a:avLst/>
          </a:prstGeom>
          <a:solidFill>
            <a:srgbClr val="C9CFF2">
              <a:alpha val="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78"/>
          <p:cNvSpPr txBox="1">
            <a:spLocks noGrp="1"/>
          </p:cNvSpPr>
          <p:nvPr>
            <p:ph type="body" idx="3"/>
          </p:nvPr>
        </p:nvSpPr>
        <p:spPr>
          <a:xfrm>
            <a:off x="6510465" y="1855534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78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8" name="Google Shape;88;p78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1642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1 Bullet">
  <p:cSld name="Content Slide_DB_1 Bulle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9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79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79"/>
          <p:cNvSpPr/>
          <p:nvPr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9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79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79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79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7" name="Google Shape;97;p79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358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1A Bullet">
  <p:cSld name="Content Slide_DB_1A Bulle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0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80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80"/>
          <p:cNvSpPr/>
          <p:nvPr/>
        </p:nvSpPr>
        <p:spPr>
          <a:xfrm>
            <a:off x="380998" y="1465729"/>
            <a:ext cx="11430002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80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80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80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10876845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80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6" name="Google Shape;106;p80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57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2 Bullet">
  <p:cSld name="Content Slide_DB_2 Bulle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1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9" name="Google Shape;109;p81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81"/>
          <p:cNvSpPr/>
          <p:nvPr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81"/>
          <p:cNvSpPr/>
          <p:nvPr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81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81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81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81"/>
          <p:cNvSpPr txBox="1">
            <a:spLocks noGrp="1"/>
          </p:cNvSpPr>
          <p:nvPr>
            <p:ph type="body" idx="5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81"/>
          <p:cNvSpPr txBox="1">
            <a:spLocks noGrp="1"/>
          </p:cNvSpPr>
          <p:nvPr>
            <p:ph type="body" idx="6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81"/>
          <p:cNvSpPr txBox="1">
            <a:spLocks noGrp="1"/>
          </p:cNvSpPr>
          <p:nvPr>
            <p:ph type="body" idx="7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81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" name="Google Shape;119;p81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705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2A Bullet">
  <p:cSld name="Content Slide_DB_2A Bulle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2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82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82"/>
          <p:cNvSpPr/>
          <p:nvPr/>
        </p:nvSpPr>
        <p:spPr>
          <a:xfrm>
            <a:off x="380999" y="1465729"/>
            <a:ext cx="5669280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82"/>
          <p:cNvSpPr/>
          <p:nvPr/>
        </p:nvSpPr>
        <p:spPr>
          <a:xfrm>
            <a:off x="6147097" y="1465729"/>
            <a:ext cx="5669280" cy="4531659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82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82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82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5056187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82"/>
          <p:cNvSpPr txBox="1">
            <a:spLocks noGrp="1"/>
          </p:cNvSpPr>
          <p:nvPr>
            <p:ph type="body" idx="5"/>
          </p:nvPr>
        </p:nvSpPr>
        <p:spPr>
          <a:xfrm>
            <a:off x="6437313" y="177323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82"/>
          <p:cNvSpPr txBox="1">
            <a:spLocks noGrp="1"/>
          </p:cNvSpPr>
          <p:nvPr>
            <p:ph type="body" idx="6"/>
          </p:nvPr>
        </p:nvSpPr>
        <p:spPr>
          <a:xfrm>
            <a:off x="6437313" y="2047558"/>
            <a:ext cx="5056187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82"/>
          <p:cNvSpPr txBox="1">
            <a:spLocks noGrp="1"/>
          </p:cNvSpPr>
          <p:nvPr>
            <p:ph type="body" idx="7"/>
          </p:nvPr>
        </p:nvSpPr>
        <p:spPr>
          <a:xfrm>
            <a:off x="6437313" y="2551113"/>
            <a:ext cx="5056187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82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2" name="Google Shape;132;p82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955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3 Bullet">
  <p:cSld name="Content Slide_DB_3 Bulle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3"/>
          <p:cNvSpPr/>
          <p:nvPr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3"/>
          <p:cNvSpPr/>
          <p:nvPr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83"/>
          <p:cNvSpPr/>
          <p:nvPr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83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Google Shape;138;p83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p83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83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83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83"/>
          <p:cNvSpPr txBox="1">
            <a:spLocks noGrp="1"/>
          </p:cNvSpPr>
          <p:nvPr>
            <p:ph type="body" idx="5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83"/>
          <p:cNvSpPr txBox="1">
            <a:spLocks noGrp="1"/>
          </p:cNvSpPr>
          <p:nvPr>
            <p:ph type="body" idx="6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83"/>
          <p:cNvSpPr txBox="1">
            <a:spLocks noGrp="1"/>
          </p:cNvSpPr>
          <p:nvPr>
            <p:ph type="body" idx="7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83"/>
          <p:cNvSpPr txBox="1">
            <a:spLocks noGrp="1"/>
          </p:cNvSpPr>
          <p:nvPr>
            <p:ph type="body" idx="8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p83"/>
          <p:cNvSpPr txBox="1">
            <a:spLocks noGrp="1"/>
          </p:cNvSpPr>
          <p:nvPr>
            <p:ph type="body" idx="9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p83"/>
          <p:cNvSpPr txBox="1">
            <a:spLocks noGrp="1"/>
          </p:cNvSpPr>
          <p:nvPr>
            <p:ph type="body" idx="13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p83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9" name="Google Shape;149;p83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4762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3A Bullet">
  <p:cSld name="Content Slide_DB_3A Bulle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4"/>
          <p:cNvSpPr/>
          <p:nvPr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4"/>
          <p:cNvSpPr/>
          <p:nvPr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4"/>
          <p:cNvSpPr/>
          <p:nvPr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4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84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84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84"/>
          <p:cNvSpPr txBox="1">
            <a:spLocks noGrp="1"/>
          </p:cNvSpPr>
          <p:nvPr>
            <p:ph type="body" idx="3"/>
          </p:nvPr>
        </p:nvSpPr>
        <p:spPr>
          <a:xfrm>
            <a:off x="722313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84"/>
          <p:cNvSpPr txBox="1">
            <a:spLocks noGrp="1"/>
          </p:cNvSpPr>
          <p:nvPr>
            <p:ph type="body" idx="4"/>
          </p:nvPr>
        </p:nvSpPr>
        <p:spPr>
          <a:xfrm>
            <a:off x="722313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84"/>
          <p:cNvSpPr txBox="1">
            <a:spLocks noGrp="1"/>
          </p:cNvSpPr>
          <p:nvPr>
            <p:ph type="body" idx="5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84"/>
          <p:cNvSpPr txBox="1">
            <a:spLocks noGrp="1"/>
          </p:cNvSpPr>
          <p:nvPr>
            <p:ph type="body" idx="6"/>
          </p:nvPr>
        </p:nvSpPr>
        <p:spPr>
          <a:xfrm>
            <a:off x="4535361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Google Shape;161;p84"/>
          <p:cNvSpPr txBox="1">
            <a:spLocks noGrp="1"/>
          </p:cNvSpPr>
          <p:nvPr>
            <p:ph type="body" idx="7"/>
          </p:nvPr>
        </p:nvSpPr>
        <p:spPr>
          <a:xfrm>
            <a:off x="4535361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84"/>
          <p:cNvSpPr txBox="1">
            <a:spLocks noGrp="1"/>
          </p:cNvSpPr>
          <p:nvPr>
            <p:ph type="body" idx="8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84"/>
          <p:cNvSpPr txBox="1">
            <a:spLocks noGrp="1"/>
          </p:cNvSpPr>
          <p:nvPr>
            <p:ph type="body" idx="9"/>
          </p:nvPr>
        </p:nvSpPr>
        <p:spPr>
          <a:xfrm>
            <a:off x="8348409" y="204755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84"/>
          <p:cNvSpPr txBox="1">
            <a:spLocks noGrp="1"/>
          </p:cNvSpPr>
          <p:nvPr>
            <p:ph type="body" idx="13"/>
          </p:nvPr>
        </p:nvSpPr>
        <p:spPr>
          <a:xfrm>
            <a:off x="8348409" y="2551113"/>
            <a:ext cx="3054159" cy="323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84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6" name="Google Shape;166;p84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0317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3 Column Box">
  <p:cSld name="Content Slide_DB_3 Column Box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5"/>
          <p:cNvSpPr/>
          <p:nvPr/>
        </p:nvSpPr>
        <p:spPr>
          <a:xfrm>
            <a:off x="8059270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5"/>
          <p:cNvSpPr/>
          <p:nvPr/>
        </p:nvSpPr>
        <p:spPr>
          <a:xfrm>
            <a:off x="4222376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5"/>
          <p:cNvSpPr/>
          <p:nvPr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5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2" name="Google Shape;172;p85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85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Google Shape;174;p85"/>
          <p:cNvSpPr txBox="1">
            <a:spLocks noGrp="1"/>
          </p:cNvSpPr>
          <p:nvPr>
            <p:ph type="body" idx="3"/>
          </p:nvPr>
        </p:nvSpPr>
        <p:spPr>
          <a:xfrm>
            <a:off x="4535361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5" name="Google Shape;175;p85"/>
          <p:cNvSpPr txBox="1">
            <a:spLocks noGrp="1"/>
          </p:cNvSpPr>
          <p:nvPr>
            <p:ph type="body" idx="4"/>
          </p:nvPr>
        </p:nvSpPr>
        <p:spPr>
          <a:xfrm>
            <a:off x="8348409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76" name="Google Shape;176;p85"/>
          <p:cNvCxnSpPr/>
          <p:nvPr/>
        </p:nvCxnSpPr>
        <p:spPr>
          <a:xfrm rot="10800000">
            <a:off x="4228443" y="2384141"/>
            <a:ext cx="3735114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7" name="Google Shape;177;p85"/>
          <p:cNvCxnSpPr/>
          <p:nvPr/>
        </p:nvCxnSpPr>
        <p:spPr>
          <a:xfrm rot="10800000">
            <a:off x="384588" y="2384141"/>
            <a:ext cx="3735114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8" name="Google Shape;178;p85"/>
          <p:cNvCxnSpPr/>
          <p:nvPr/>
        </p:nvCxnSpPr>
        <p:spPr>
          <a:xfrm rot="10800000">
            <a:off x="8055576" y="2384141"/>
            <a:ext cx="3735114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" name="Google Shape;179;p85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0" name="Google Shape;180;p85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066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1 Column Image">
  <p:cSld name="Content Slide_DB_1 Column Image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6"/>
          <p:cNvSpPr/>
          <p:nvPr/>
        </p:nvSpPr>
        <p:spPr>
          <a:xfrm>
            <a:off x="380368" y="1325888"/>
            <a:ext cx="3747248" cy="4770111"/>
          </a:xfrm>
          <a:prstGeom prst="rect">
            <a:avLst/>
          </a:prstGeom>
          <a:solidFill>
            <a:srgbClr val="C9CFF2">
              <a:alpha val="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6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4" name="Google Shape;184;p86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86"/>
          <p:cNvSpPr txBox="1">
            <a:spLocks noGrp="1"/>
          </p:cNvSpPr>
          <p:nvPr>
            <p:ph type="body" idx="2"/>
          </p:nvPr>
        </p:nvSpPr>
        <p:spPr>
          <a:xfrm>
            <a:off x="722313" y="1773238"/>
            <a:ext cx="3054159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86" name="Google Shape;186;p86"/>
          <p:cNvCxnSpPr/>
          <p:nvPr/>
        </p:nvCxnSpPr>
        <p:spPr>
          <a:xfrm rot="10800000">
            <a:off x="384588" y="2384141"/>
            <a:ext cx="3735114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p86"/>
          <p:cNvSpPr>
            <a:spLocks noGrp="1"/>
          </p:cNvSpPr>
          <p:nvPr>
            <p:ph type="pic" idx="3"/>
          </p:nvPr>
        </p:nvSpPr>
        <p:spPr>
          <a:xfrm>
            <a:off x="4214813" y="1325563"/>
            <a:ext cx="7596187" cy="47704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88" name="Google Shape;188;p86"/>
          <p:cNvSpPr txBox="1"/>
          <p:nvPr/>
        </p:nvSpPr>
        <p:spPr>
          <a:xfrm>
            <a:off x="-1793368" y="53861"/>
            <a:ext cx="226771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Note: Delete subtitle if not needed.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9" name="Google Shape;189;p86"/>
          <p:cNvSpPr/>
          <p:nvPr/>
        </p:nvSpPr>
        <p:spPr>
          <a:xfrm rot="-5400000">
            <a:off x="-538824" y="694446"/>
            <a:ext cx="128336" cy="3697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682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>
          <p15:clr>
            <a:srgbClr val="FBAE40"/>
          </p15:clr>
        </p15:guide>
        <p15:guide id="2" pos="240">
          <p15:clr>
            <a:srgbClr val="FBAE40"/>
          </p15:clr>
        </p15:guide>
        <p15:guide id="3" orient="horz" pos="4056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DB_Blank">
  <p:cSld name="Content Slide_DB_Blank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28959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Light_Blank_w/Line">
  <p:cSld name="Content Slide_Light_Blank_w/Line">
    <p:bg>
      <p:bgPr>
        <a:solidFill>
          <a:schemeClr val="lt2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Google Shape;195;p47"/>
          <p:cNvCxnSpPr/>
          <p:nvPr/>
        </p:nvCxnSpPr>
        <p:spPr>
          <a:xfrm>
            <a:off x="-243840" y="1197049"/>
            <a:ext cx="1267968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6" name="Google Shape;196;p47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p47"/>
          <p:cNvSpPr txBox="1">
            <a:spLocks noGrp="1"/>
          </p:cNvSpPr>
          <p:nvPr>
            <p:ph type="body" idx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42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40">
          <p15:clr>
            <a:srgbClr val="FBAE40"/>
          </p15:clr>
        </p15:guide>
        <p15:guide id="2" orient="horz" pos="384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_Light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D4EC4D-5550-8A46-94F8-1D423D49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CBB065-179D-234A-9290-C607E7267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908098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84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_DB_Blank_w/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94529-5697-9E4A-BAB8-46AC7DFF34D4}"/>
              </a:ext>
            </a:extLst>
          </p:cNvPr>
          <p:cNvCxnSpPr>
            <a:cxnSpLocks/>
          </p:cNvCxnSpPr>
          <p:nvPr userDrawn="1"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05D43505-9162-CE40-9008-A496E704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</p:spPr>
        <p:txBody>
          <a:bodyPr lIns="0" tIns="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BB5B662-997F-7E42-9BE9-A92268969C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394" y="787953"/>
            <a:ext cx="10515600" cy="311032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74878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10.sv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14.sv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14.sv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10.sv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14.sv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image" Target="../media/image100.sv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image" Target="../media/image140.svg"/><Relationship Id="rId2" Type="http://schemas.openxmlformats.org/officeDocument/2006/relationships/slideLayout" Target="../slideLayouts/slideLayout9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image" Target="../media/image101.svg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0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3.xml"/><Relationship Id="rId19" Type="http://schemas.openxmlformats.org/officeDocument/2006/relationships/image" Target="../media/image30.png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23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64" r:id="rId2"/>
    <p:sldLayoutId id="2147483749" r:id="rId3"/>
    <p:sldLayoutId id="2147483765" r:id="rId4"/>
    <p:sldLayoutId id="2147483751" r:id="rId5"/>
    <p:sldLayoutId id="21474837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  <p15:guide id="7" orient="horz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BA2B2-46DF-E940-843E-9707417E17F5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fld id="{A657A6DC-12EA-294E-BBA8-5785FB94FB36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just"/>
              <a:t>‹#›</a:t>
            </a:fld>
            <a:endParaRPr lang="en-US" sz="900" b="0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EB7B5D-81A8-9248-93A3-D391EBF1485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4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82" r:id="rId2"/>
    <p:sldLayoutId id="2147483761" r:id="rId3"/>
    <p:sldLayoutId id="2147483767" r:id="rId4"/>
    <p:sldLayoutId id="2147483772" r:id="rId5"/>
    <p:sldLayoutId id="2147483784" r:id="rId6"/>
    <p:sldLayoutId id="2147483771" r:id="rId7"/>
    <p:sldLayoutId id="2147483785" r:id="rId8"/>
    <p:sldLayoutId id="2147483769" r:id="rId9"/>
    <p:sldLayoutId id="2147483786" r:id="rId10"/>
    <p:sldLayoutId id="2147483809" r:id="rId11"/>
    <p:sldLayoutId id="2147483773" r:id="rId12"/>
    <p:sldLayoutId id="2147483770" r:id="rId13"/>
    <p:sldLayoutId id="214748376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9488C8-6245-0C4C-AA31-768C93BF9AEF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fld id="{A657A6DC-12EA-294E-BBA8-5785FB94FB36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just"/>
              <a:t>‹#›</a:t>
            </a:fld>
            <a:endParaRPr lang="en-US" sz="900" b="0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960D3B-0699-C948-BB38-0174FFA2809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9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83" r:id="rId2"/>
    <p:sldLayoutId id="2147483779" r:id="rId3"/>
    <p:sldLayoutId id="2147483739" r:id="rId4"/>
    <p:sldLayoutId id="2147483774" r:id="rId5"/>
    <p:sldLayoutId id="2147483775" r:id="rId6"/>
    <p:sldLayoutId id="2147483787" r:id="rId7"/>
    <p:sldLayoutId id="2147483776" r:id="rId8"/>
    <p:sldLayoutId id="2147483788" r:id="rId9"/>
    <p:sldLayoutId id="2147483777" r:id="rId10"/>
    <p:sldLayoutId id="2147483789" r:id="rId11"/>
    <p:sldLayoutId id="2147483778" r:id="rId12"/>
    <p:sldLayoutId id="2147483780" r:id="rId13"/>
    <p:sldLayoutId id="214748378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9488C8-6245-0C4C-AA31-768C93BF9AEF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fld id="{A657A6DC-12EA-294E-BBA8-5785FB94FB36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just"/>
              <a:t>‹#›</a:t>
            </a:fld>
            <a:endParaRPr lang="en-US" sz="900" b="0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960D3B-0699-C948-BB38-0174FFA2809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8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9488C8-6245-0C4C-AA31-768C93BF9AEF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fld id="{A657A6DC-12EA-294E-BBA8-5785FB94FB36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just"/>
              <a:t>‹#›</a:t>
            </a:fld>
            <a:endParaRPr lang="en-US" sz="900" b="0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960D3B-0699-C948-BB38-0174FFA2809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3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1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BA2B2-46DF-E940-843E-9707417E17F5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fld id="{A657A6DC-12EA-294E-BBA8-5785FB94FB36}" type="slidenum">
              <a:rPr lang="en-US" sz="900" b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just"/>
              <a:t>‹#›</a:t>
            </a:fld>
            <a:endParaRPr lang="en-US" sz="900" b="0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EB7B5D-81A8-9248-93A3-D391EBF1485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9488C8-6245-0C4C-AA31-768C93BF9AEF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7A6DC-12EA-294E-BBA8-5785FB94FB3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960D3B-0699-C948-BB38-0174FFA2809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5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BA2B2-46DF-E940-843E-9707417E17F5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7A6DC-12EA-294E-BBA8-5785FB94FB3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EB7B5D-81A8-9248-93A3-D391EBF1485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2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9488C8-6245-0C4C-AA31-768C93BF9AEF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7A6DC-12EA-294E-BBA8-5785FB94FB3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960D3B-0699-C948-BB38-0174FFA2809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BA2B2-46DF-E940-843E-9707417E17F5}"/>
              </a:ext>
            </a:extLst>
          </p:cNvPr>
          <p:cNvSpPr txBox="1"/>
          <p:nvPr userDrawn="1"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7A6DC-12EA-294E-BBA8-5785FB94FB3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EB7B5D-81A8-9248-93A3-D391EBF1485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0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/>
          <p:nvPr/>
        </p:nvSpPr>
        <p:spPr>
          <a:xfrm>
            <a:off x="11599158" y="6278961"/>
            <a:ext cx="35296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44"/>
          <p:cNvPicPr preferRelativeResize="0"/>
          <p:nvPr/>
        </p:nvPicPr>
        <p:blipFill rotWithShape="1">
          <a:blip r:embed="rId1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04095" y="407733"/>
            <a:ext cx="320040" cy="32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0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9.png"/><Relationship Id="rId18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17" Type="http://schemas.openxmlformats.org/officeDocument/2006/relationships/image" Target="../media/image8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5" Type="http://schemas.openxmlformats.org/officeDocument/2006/relationships/image" Target="../media/image62.svg"/><Relationship Id="rId10" Type="http://schemas.openxmlformats.org/officeDocument/2006/relationships/image" Target="../media/image44.png"/><Relationship Id="rId19" Type="http://schemas.microsoft.com/office/2007/relationships/hdphoto" Target="../media/hdphoto1.wdp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jpe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jp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jp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2EE39-5700-5642-9F4E-22B6150FE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9192" y="3143686"/>
            <a:ext cx="5726808" cy="313311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2"/>
                </a:solidFill>
              </a:rPr>
              <a:t>Aceli</a:t>
            </a:r>
            <a:r>
              <a:rPr lang="en-US" b="1" dirty="0" smtClean="0">
                <a:solidFill>
                  <a:schemeClr val="bg2"/>
                </a:solidFill>
              </a:rPr>
              <a:t> TA Program Overview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5" name="Picture Placeholder 4" descr="A picture containing outdoor, sky, ground, dirt&#10;&#10;Description automatically generated">
            <a:extLst>
              <a:ext uri="{FF2B5EF4-FFF2-40B4-BE49-F238E27FC236}">
                <a16:creationId xmlns:a16="http://schemas.microsoft.com/office/drawing/2014/main" id="{180B97AE-60D0-5C41-BB1D-75CCEFD6C1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t="23039" r="32500"/>
          <a:stretch/>
        </p:blipFill>
        <p:spPr>
          <a:xfrm>
            <a:off x="4913228" y="0"/>
            <a:ext cx="7278772" cy="6858000"/>
          </a:xfrm>
          <a:custGeom>
            <a:avLst/>
            <a:gdLst>
              <a:gd name="connsiteX0" fmla="*/ 14193 w 7278772"/>
              <a:gd name="connsiteY0" fmla="*/ 0 h 6858000"/>
              <a:gd name="connsiteX1" fmla="*/ 7278772 w 7278772"/>
              <a:gd name="connsiteY1" fmla="*/ 0 h 6858000"/>
              <a:gd name="connsiteX2" fmla="*/ 7278772 w 7278772"/>
              <a:gd name="connsiteY2" fmla="*/ 6858000 h 6858000"/>
              <a:gd name="connsiteX3" fmla="*/ 0 w 7278772"/>
              <a:gd name="connsiteY3" fmla="*/ 6858000 h 6858000"/>
              <a:gd name="connsiteX4" fmla="*/ 1987178 w 7278772"/>
              <a:gd name="connsiteY4" fmla="*/ 4868326 h 6858000"/>
              <a:gd name="connsiteX5" fmla="*/ 3029758 w 7278772"/>
              <a:gd name="connsiteY5" fmla="*/ 3825746 h 6858000"/>
              <a:gd name="connsiteX6" fmla="*/ 3029758 w 7278772"/>
              <a:gd name="connsiteY6" fmla="*/ 3015564 h 6858000"/>
              <a:gd name="connsiteX7" fmla="*/ 1987178 w 7278772"/>
              <a:gd name="connsiteY7" fmla="*/ 19729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8772" h="6858000">
                <a:moveTo>
                  <a:pt x="14193" y="0"/>
                </a:moveTo>
                <a:lnTo>
                  <a:pt x="7278772" y="0"/>
                </a:lnTo>
                <a:lnTo>
                  <a:pt x="7278772" y="6858000"/>
                </a:lnTo>
                <a:lnTo>
                  <a:pt x="0" y="6858000"/>
                </a:lnTo>
                <a:lnTo>
                  <a:pt x="1987178" y="4868326"/>
                </a:lnTo>
                <a:lnTo>
                  <a:pt x="3029758" y="3825746"/>
                </a:lnTo>
                <a:cubicBezTo>
                  <a:pt x="3253168" y="3602336"/>
                  <a:pt x="3253168" y="3238974"/>
                  <a:pt x="3029758" y="3015564"/>
                </a:cubicBezTo>
                <a:lnTo>
                  <a:pt x="1987178" y="19729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2138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624397-0223-3722-E04C-6F835DE9F509}"/>
              </a:ext>
            </a:extLst>
          </p:cNvPr>
          <p:cNvSpPr txBox="1"/>
          <p:nvPr/>
        </p:nvSpPr>
        <p:spPr>
          <a:xfrm>
            <a:off x="798142" y="3053038"/>
            <a:ext cx="104263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“Agri SMEs are too risky. There are few bankable SMEs”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̴  Lenders</a:t>
            </a:r>
          </a:p>
          <a:p>
            <a:pPr marL="13716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“Lenders don’t understand our needs. Their processes and lending terms are unfavorable”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̴  SMEs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2854" y="2166785"/>
            <a:ext cx="7014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Capital Supply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≠ Demand</a:t>
            </a:r>
          </a:p>
        </p:txBody>
      </p:sp>
    </p:spTree>
    <p:extLst>
      <p:ext uri="{BB962C8B-B14F-4D97-AF65-F5344CB8AC3E}">
        <p14:creationId xmlns:p14="http://schemas.microsoft.com/office/powerpoint/2010/main" val="62088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9C12CA9-CB59-0640-8EDD-194F54879D63}"/>
              </a:ext>
            </a:extLst>
          </p:cNvPr>
          <p:cNvSpPr/>
          <p:nvPr/>
        </p:nvSpPr>
        <p:spPr>
          <a:xfrm>
            <a:off x="9103360" y="2930096"/>
            <a:ext cx="579120" cy="1899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907C67-C989-1E4E-86CD-B5C7EC1B7C8C}"/>
              </a:ext>
            </a:extLst>
          </p:cNvPr>
          <p:cNvCxnSpPr>
            <a:cxnSpLocks/>
          </p:cNvCxnSpPr>
          <p:nvPr/>
        </p:nvCxnSpPr>
        <p:spPr>
          <a:xfrm>
            <a:off x="6931603" y="4830016"/>
            <a:ext cx="44777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A83BF0D-DD8F-3848-B91B-74B8136D5C6B}"/>
              </a:ext>
            </a:extLst>
          </p:cNvPr>
          <p:cNvSpPr/>
          <p:nvPr/>
        </p:nvSpPr>
        <p:spPr>
          <a:xfrm>
            <a:off x="8395025" y="4830016"/>
            <a:ext cx="579120" cy="252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32D187-A518-414C-A44F-89B01BCC2CBD}"/>
              </a:ext>
            </a:extLst>
          </p:cNvPr>
          <p:cNvSpPr txBox="1"/>
          <p:nvPr/>
        </p:nvSpPr>
        <p:spPr>
          <a:xfrm>
            <a:off x="6513736" y="4691516"/>
            <a:ext cx="452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0%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E644DF-ADA7-E643-8F20-ED6F1AB2E171}"/>
              </a:ext>
            </a:extLst>
          </p:cNvPr>
          <p:cNvSpPr txBox="1"/>
          <p:nvPr/>
        </p:nvSpPr>
        <p:spPr>
          <a:xfrm>
            <a:off x="8503096" y="5158303"/>
            <a:ext cx="40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DB72D4-4034-5341-961C-C64F8CDFDA93}"/>
              </a:ext>
            </a:extLst>
          </p:cNvPr>
          <p:cNvSpPr txBox="1"/>
          <p:nvPr/>
        </p:nvSpPr>
        <p:spPr>
          <a:xfrm>
            <a:off x="8974145" y="4881304"/>
            <a:ext cx="9152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Sectors</a:t>
            </a:r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22164D-ABA7-C548-B108-3CFF3166D643}"/>
              </a:ext>
            </a:extLst>
          </p:cNvPr>
          <p:cNvSpPr txBox="1"/>
          <p:nvPr/>
        </p:nvSpPr>
        <p:spPr>
          <a:xfrm>
            <a:off x="7499471" y="1775199"/>
            <a:ext cx="3207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4-5% Lower Return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7AB50F-F0BC-C64B-AB87-AC657F2E9617}"/>
              </a:ext>
            </a:extLst>
          </p:cNvPr>
          <p:cNvSpPr txBox="1"/>
          <p:nvPr/>
        </p:nvSpPr>
        <p:spPr>
          <a:xfrm>
            <a:off x="1491011" y="1780640"/>
            <a:ext cx="3207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2X Higher Risk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4643BD-F1DD-5748-A2BB-ED4A424B35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Why does this gap exist?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BC398-4648-F048-B5FC-E8C0BC3728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273691"/>
                </a:solidFill>
              </a:rPr>
              <a:t>Data findings: Challenging economics of agricultural SME lending</a:t>
            </a:r>
          </a:p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0D3F2F-BA19-E54E-84BA-15DC5321B042}"/>
              </a:ext>
            </a:extLst>
          </p:cNvPr>
          <p:cNvSpPr/>
          <p:nvPr/>
        </p:nvSpPr>
        <p:spPr>
          <a:xfrm>
            <a:off x="3253890" y="3711388"/>
            <a:ext cx="579120" cy="11186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595B9E8-A1DD-5E45-AF6F-118CCA8F17A5}"/>
              </a:ext>
            </a:extLst>
          </p:cNvPr>
          <p:cNvCxnSpPr>
            <a:cxnSpLocks/>
          </p:cNvCxnSpPr>
          <p:nvPr/>
        </p:nvCxnSpPr>
        <p:spPr>
          <a:xfrm>
            <a:off x="1082133" y="4830016"/>
            <a:ext cx="44777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DE30E75-58BF-7B4C-946D-16A9211F0F81}"/>
              </a:ext>
            </a:extLst>
          </p:cNvPr>
          <p:cNvSpPr/>
          <p:nvPr/>
        </p:nvSpPr>
        <p:spPr>
          <a:xfrm flipV="1">
            <a:off x="2545555" y="2930096"/>
            <a:ext cx="579120" cy="1899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677DAC-635F-2A4F-A806-FF70F068B967}"/>
              </a:ext>
            </a:extLst>
          </p:cNvPr>
          <p:cNvSpPr txBox="1"/>
          <p:nvPr/>
        </p:nvSpPr>
        <p:spPr>
          <a:xfrm>
            <a:off x="664266" y="4691516"/>
            <a:ext cx="452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9199C7-A83D-8847-910E-30341C545501}"/>
              </a:ext>
            </a:extLst>
          </p:cNvPr>
          <p:cNvSpPr txBox="1"/>
          <p:nvPr/>
        </p:nvSpPr>
        <p:spPr>
          <a:xfrm>
            <a:off x="2653626" y="4882181"/>
            <a:ext cx="40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4A60F5-F5F3-6E4F-A8CB-9F66EE64DDD6}"/>
              </a:ext>
            </a:extLst>
          </p:cNvPr>
          <p:cNvSpPr txBox="1"/>
          <p:nvPr/>
        </p:nvSpPr>
        <p:spPr>
          <a:xfrm>
            <a:off x="3124675" y="4881304"/>
            <a:ext cx="9152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  <a:p>
            <a:pPr algn="ctr"/>
            <a:r>
              <a:rPr lang="en-US" sz="1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Sectors</a:t>
            </a:r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2B7297-B48A-3547-9C51-39382B90352B}"/>
              </a:ext>
            </a:extLst>
          </p:cNvPr>
          <p:cNvSpPr txBox="1"/>
          <p:nvPr/>
        </p:nvSpPr>
        <p:spPr>
          <a:xfrm>
            <a:off x="6025184" y="50257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B736D2-84F1-0E44-BECB-A010F741ED37}"/>
              </a:ext>
            </a:extLst>
          </p:cNvPr>
          <p:cNvSpPr txBox="1"/>
          <p:nvPr/>
        </p:nvSpPr>
        <p:spPr>
          <a:xfrm>
            <a:off x="246029" y="501523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Rates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83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"/>
          <p:cNvSpPr txBox="1">
            <a:spLocks noGrp="1"/>
          </p:cNvSpPr>
          <p:nvPr>
            <p:ph type="title"/>
          </p:nvPr>
        </p:nvSpPr>
        <p:spPr>
          <a:xfrm>
            <a:off x="362250" y="387413"/>
            <a:ext cx="10515600" cy="36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lt1"/>
                </a:solidFill>
              </a:rPr>
              <a:t>What is Aceli Africa?</a:t>
            </a:r>
            <a:br>
              <a:rPr lang="en-US" sz="2400" dirty="0">
                <a:solidFill>
                  <a:schemeClr val="lt1"/>
                </a:solidFill>
              </a:rPr>
            </a:br>
            <a:endParaRPr sz="2400" dirty="0"/>
          </a:p>
        </p:txBody>
      </p:sp>
      <p:sp>
        <p:nvSpPr>
          <p:cNvPr id="687" name="Google Shape;687;p2"/>
          <p:cNvSpPr txBox="1"/>
          <p:nvPr/>
        </p:nvSpPr>
        <p:spPr>
          <a:xfrm>
            <a:off x="171015" y="1894778"/>
            <a:ext cx="112936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incentive facility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building the market for agricultural SME lending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88" name="Google Shape;688;p2"/>
          <p:cNvSpPr txBox="1"/>
          <p:nvPr/>
        </p:nvSpPr>
        <p:spPr>
          <a:xfrm>
            <a:off x="900806" y="2673574"/>
            <a:ext cx="3744732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229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Tx/>
              <a:buBlip>
                <a:blip r:embed="rId3"/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Data-driven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 typeface="Arial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DB515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 typeface="Arial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DB515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  <a:p>
            <a:pPr marL="4229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Tx/>
              <a:buBlip>
                <a:blip r:embed="rId3"/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Market-level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 typeface="Arial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DB515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 typeface="Arial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DB515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  <a:p>
            <a:pPr marL="4229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500"/>
              <a:buFontTx/>
              <a:buBlip>
                <a:blip r:embed="rId3"/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Impact-aligned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" name="Google Shape;689;p2">
            <a:extLst>
              <a:ext uri="{FF2B5EF4-FFF2-40B4-BE49-F238E27FC236}">
                <a16:creationId xmlns:a16="http://schemas.microsoft.com/office/drawing/2014/main" id="{2D05E94F-BA4E-05E6-66CB-BD5E60F4485C}"/>
              </a:ext>
            </a:extLst>
          </p:cNvPr>
          <p:cNvGrpSpPr/>
          <p:nvPr/>
        </p:nvGrpSpPr>
        <p:grpSpPr>
          <a:xfrm>
            <a:off x="4037218" y="5201072"/>
            <a:ext cx="4117563" cy="608320"/>
            <a:chOff x="1343644" y="2597803"/>
            <a:chExt cx="9504713" cy="1404206"/>
          </a:xfrm>
        </p:grpSpPr>
        <p:cxnSp>
          <p:nvCxnSpPr>
            <p:cNvPr id="3" name="Google Shape;690;p2">
              <a:extLst>
                <a:ext uri="{FF2B5EF4-FFF2-40B4-BE49-F238E27FC236}">
                  <a16:creationId xmlns:a16="http://schemas.microsoft.com/office/drawing/2014/main" id="{E29DE1ED-8C72-730E-3B64-003274CC8D04}"/>
                </a:ext>
              </a:extLst>
            </p:cNvPr>
            <p:cNvCxnSpPr>
              <a:stCxn id="20" idx="6"/>
            </p:cNvCxnSpPr>
            <p:nvPr/>
          </p:nvCxnSpPr>
          <p:spPr>
            <a:xfrm>
              <a:off x="2747850" y="3299906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4" name="Google Shape;692;p2">
              <a:extLst>
                <a:ext uri="{FF2B5EF4-FFF2-40B4-BE49-F238E27FC236}">
                  <a16:creationId xmlns:a16="http://schemas.microsoft.com/office/drawing/2014/main" id="{FCE0444E-DFBD-78E5-FF22-402DAB7511A7}"/>
                </a:ext>
              </a:extLst>
            </p:cNvPr>
            <p:cNvCxnSpPr/>
            <p:nvPr/>
          </p:nvCxnSpPr>
          <p:spPr>
            <a:xfrm>
              <a:off x="5445330" y="3299906"/>
              <a:ext cx="1295963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5" name="Google Shape;693;p2">
              <a:extLst>
                <a:ext uri="{FF2B5EF4-FFF2-40B4-BE49-F238E27FC236}">
                  <a16:creationId xmlns:a16="http://schemas.microsoft.com/office/drawing/2014/main" id="{DE7043ED-EC9A-D5B7-7FEF-CF5857D4C8BF}"/>
                </a:ext>
              </a:extLst>
            </p:cNvPr>
            <p:cNvCxnSpPr/>
            <p:nvPr/>
          </p:nvCxnSpPr>
          <p:spPr>
            <a:xfrm>
              <a:off x="8154240" y="3299906"/>
              <a:ext cx="1295963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grpSp>
          <p:nvGrpSpPr>
            <p:cNvPr id="6" name="Google Shape;694;p2">
              <a:extLst>
                <a:ext uri="{FF2B5EF4-FFF2-40B4-BE49-F238E27FC236}">
                  <a16:creationId xmlns:a16="http://schemas.microsoft.com/office/drawing/2014/main" id="{0C230370-5AFF-3E81-DAB5-85F0CD8D1A32}"/>
                </a:ext>
              </a:extLst>
            </p:cNvPr>
            <p:cNvGrpSpPr/>
            <p:nvPr/>
          </p:nvGrpSpPr>
          <p:grpSpPr>
            <a:xfrm>
              <a:off x="1343644" y="2597803"/>
              <a:ext cx="1404206" cy="1404206"/>
              <a:chOff x="1489398" y="2726895"/>
              <a:chExt cx="1404206" cy="1404206"/>
            </a:xfrm>
          </p:grpSpPr>
          <p:grpSp>
            <p:nvGrpSpPr>
              <p:cNvPr id="18" name="Google Shape;695;p2">
                <a:extLst>
                  <a:ext uri="{FF2B5EF4-FFF2-40B4-BE49-F238E27FC236}">
                    <a16:creationId xmlns:a16="http://schemas.microsoft.com/office/drawing/2014/main" id="{0D6696CF-B6CB-E23F-2E92-ABBEDAC5A0A7}"/>
                  </a:ext>
                </a:extLst>
              </p:cNvPr>
              <p:cNvGrpSpPr/>
              <p:nvPr/>
            </p:nvGrpSpPr>
            <p:grpSpPr>
              <a:xfrm>
                <a:off x="1489398" y="2726895"/>
                <a:ext cx="1404206" cy="1404206"/>
                <a:chOff x="494932" y="2586153"/>
                <a:chExt cx="1685691" cy="1685691"/>
              </a:xfrm>
            </p:grpSpPr>
            <p:sp>
              <p:nvSpPr>
                <p:cNvPr id="20" name="Google Shape;691;p2">
                  <a:extLst>
                    <a:ext uri="{FF2B5EF4-FFF2-40B4-BE49-F238E27FC236}">
                      <a16:creationId xmlns:a16="http://schemas.microsoft.com/office/drawing/2014/main" id="{4E58DC45-563B-4754-B695-11ADDBE780FE}"/>
                    </a:ext>
                  </a:extLst>
                </p:cNvPr>
                <p:cNvSpPr/>
                <p:nvPr/>
              </p:nvSpPr>
              <p:spPr>
                <a:xfrm>
                  <a:off x="494932" y="2586153"/>
                  <a:ext cx="1685691" cy="1685691"/>
                </a:xfrm>
                <a:prstGeom prst="ellipse">
                  <a:avLst/>
                </a:prstGeom>
                <a:noFill/>
                <a:ln w="12700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696;p2">
                  <a:extLst>
                    <a:ext uri="{FF2B5EF4-FFF2-40B4-BE49-F238E27FC236}">
                      <a16:creationId xmlns:a16="http://schemas.microsoft.com/office/drawing/2014/main" id="{2B367566-5BDA-6819-C9D9-CAC34D0C41A0}"/>
                    </a:ext>
                  </a:extLst>
                </p:cNvPr>
                <p:cNvSpPr/>
                <p:nvPr/>
              </p:nvSpPr>
              <p:spPr>
                <a:xfrm>
                  <a:off x="651202" y="2742423"/>
                  <a:ext cx="1373151" cy="1373151"/>
                </a:xfrm>
                <a:prstGeom prst="ellipse">
                  <a:avLst/>
                </a:prstGeom>
                <a:solidFill>
                  <a:schemeClr val="accent4"/>
                </a:solidFill>
                <a:ln w="12700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19" name="Google Shape;697;p2">
                <a:extLst>
                  <a:ext uri="{FF2B5EF4-FFF2-40B4-BE49-F238E27FC236}">
                    <a16:creationId xmlns:a16="http://schemas.microsoft.com/office/drawing/2014/main" id="{C8007A3D-BA28-FF67-B834-8CE1C0FBDCFF}"/>
                  </a:ext>
                </a:extLst>
              </p:cNvPr>
              <p:cNvPicPr preferRelativeResize="0"/>
              <p:nvPr/>
            </p:nvPicPr>
            <p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00190" y="3132185"/>
                <a:ext cx="593627" cy="5936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" name="Google Shape;698;p2">
              <a:extLst>
                <a:ext uri="{FF2B5EF4-FFF2-40B4-BE49-F238E27FC236}">
                  <a16:creationId xmlns:a16="http://schemas.microsoft.com/office/drawing/2014/main" id="{C1146E53-C2CF-ABFE-B383-6F93BFD7F596}"/>
                </a:ext>
              </a:extLst>
            </p:cNvPr>
            <p:cNvGrpSpPr/>
            <p:nvPr/>
          </p:nvGrpSpPr>
          <p:grpSpPr>
            <a:xfrm>
              <a:off x="6743982" y="2597803"/>
              <a:ext cx="1404206" cy="1404206"/>
              <a:chOff x="6954282" y="2726895"/>
              <a:chExt cx="1404206" cy="1404206"/>
            </a:xfrm>
          </p:grpSpPr>
          <p:sp>
            <p:nvSpPr>
              <p:cNvPr id="15" name="Google Shape;699;p2">
                <a:extLst>
                  <a:ext uri="{FF2B5EF4-FFF2-40B4-BE49-F238E27FC236}">
                    <a16:creationId xmlns:a16="http://schemas.microsoft.com/office/drawing/2014/main" id="{12B5892C-50AC-91EB-B864-2CBC28A4E435}"/>
                  </a:ext>
                </a:extLst>
              </p:cNvPr>
              <p:cNvSpPr/>
              <p:nvPr/>
            </p:nvSpPr>
            <p:spPr>
              <a:xfrm>
                <a:off x="6954282" y="2726895"/>
                <a:ext cx="1404206" cy="1404206"/>
              </a:xfrm>
              <a:prstGeom prst="ellipse">
                <a:avLst/>
              </a:prstGeom>
              <a:noFill/>
              <a:ln w="12700" cap="flat" cmpd="sng">
                <a:solidFill>
                  <a:srgbClr val="62BB4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700;p2">
                <a:extLst>
                  <a:ext uri="{FF2B5EF4-FFF2-40B4-BE49-F238E27FC236}">
                    <a16:creationId xmlns:a16="http://schemas.microsoft.com/office/drawing/2014/main" id="{6E5971EE-0508-AE2B-B7A6-327AA18466F6}"/>
                  </a:ext>
                </a:extLst>
              </p:cNvPr>
              <p:cNvSpPr/>
              <p:nvPr/>
            </p:nvSpPr>
            <p:spPr>
              <a:xfrm>
                <a:off x="7084457" y="2857070"/>
                <a:ext cx="1143855" cy="1143855"/>
              </a:xfrm>
              <a:prstGeom prst="ellipse">
                <a:avLst/>
              </a:prstGeom>
              <a:solidFill>
                <a:srgbClr val="62BB4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7" name="Google Shape;701;p2">
                <a:extLst>
                  <a:ext uri="{FF2B5EF4-FFF2-40B4-BE49-F238E27FC236}">
                    <a16:creationId xmlns:a16="http://schemas.microsoft.com/office/drawing/2014/main" id="{56CC1D50-869B-3AB0-7767-2FA82B78EFD7}"/>
                  </a:ext>
                </a:extLst>
              </p:cNvPr>
              <p:cNvPicPr preferRelativeResize="0"/>
              <p:nvPr/>
            </p:nvPicPr>
            <p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85262" y="3132185"/>
                <a:ext cx="593627" cy="5936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" name="Google Shape;702;p2">
              <a:extLst>
                <a:ext uri="{FF2B5EF4-FFF2-40B4-BE49-F238E27FC236}">
                  <a16:creationId xmlns:a16="http://schemas.microsoft.com/office/drawing/2014/main" id="{120381C5-286A-A63A-F6C9-945EA633094F}"/>
                </a:ext>
              </a:extLst>
            </p:cNvPr>
            <p:cNvGrpSpPr/>
            <p:nvPr/>
          </p:nvGrpSpPr>
          <p:grpSpPr>
            <a:xfrm>
              <a:off x="4043813" y="2597803"/>
              <a:ext cx="1404206" cy="1404206"/>
              <a:chOff x="3780776" y="2726895"/>
              <a:chExt cx="1404206" cy="1404206"/>
            </a:xfrm>
          </p:grpSpPr>
          <p:sp>
            <p:nvSpPr>
              <p:cNvPr id="12" name="Google Shape;703;p2">
                <a:extLst>
                  <a:ext uri="{FF2B5EF4-FFF2-40B4-BE49-F238E27FC236}">
                    <a16:creationId xmlns:a16="http://schemas.microsoft.com/office/drawing/2014/main" id="{70D4A603-696B-E917-6E0B-02D1A907AE01}"/>
                  </a:ext>
                </a:extLst>
              </p:cNvPr>
              <p:cNvSpPr/>
              <p:nvPr/>
            </p:nvSpPr>
            <p:spPr>
              <a:xfrm>
                <a:off x="3780776" y="2726895"/>
                <a:ext cx="1404206" cy="1404206"/>
              </a:xfrm>
              <a:prstGeom prst="ellipse">
                <a:avLst/>
              </a:prstGeom>
              <a:noFill/>
              <a:ln w="12700" cap="flat" cmpd="sng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704;p2">
                <a:extLst>
                  <a:ext uri="{FF2B5EF4-FFF2-40B4-BE49-F238E27FC236}">
                    <a16:creationId xmlns:a16="http://schemas.microsoft.com/office/drawing/2014/main" id="{6DE11E0C-E803-EF64-DA17-680C1CDFF938}"/>
                  </a:ext>
                </a:extLst>
              </p:cNvPr>
              <p:cNvSpPr/>
              <p:nvPr/>
            </p:nvSpPr>
            <p:spPr>
              <a:xfrm>
                <a:off x="3910951" y="2857070"/>
                <a:ext cx="1143855" cy="1143855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accent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4" name="Google Shape;705;p2">
                <a:extLst>
                  <a:ext uri="{FF2B5EF4-FFF2-40B4-BE49-F238E27FC236}">
                    <a16:creationId xmlns:a16="http://schemas.microsoft.com/office/drawing/2014/main" id="{D4A340BA-14FD-6D42-45BD-2C988F21EF4E}"/>
                  </a:ext>
                </a:extLst>
              </p:cNvPr>
              <p:cNvPicPr preferRelativeResize="0"/>
              <p:nvPr/>
            </p:nvPicPr>
            <p:blipFill rotWithShape="1">
              <a:blip r:embed="rId6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191568" y="3132185"/>
                <a:ext cx="593627" cy="5936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Google Shape;706;p2">
              <a:extLst>
                <a:ext uri="{FF2B5EF4-FFF2-40B4-BE49-F238E27FC236}">
                  <a16:creationId xmlns:a16="http://schemas.microsoft.com/office/drawing/2014/main" id="{E435DBDF-4C45-8263-AF3F-ED59E49031DF}"/>
                </a:ext>
              </a:extLst>
            </p:cNvPr>
            <p:cNvSpPr/>
            <p:nvPr/>
          </p:nvSpPr>
          <p:spPr>
            <a:xfrm>
              <a:off x="9444151" y="2597803"/>
              <a:ext cx="1404206" cy="1404206"/>
            </a:xfrm>
            <a:prstGeom prst="ellipse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07;p2">
              <a:extLst>
                <a:ext uri="{FF2B5EF4-FFF2-40B4-BE49-F238E27FC236}">
                  <a16:creationId xmlns:a16="http://schemas.microsoft.com/office/drawing/2014/main" id="{6021EB4C-7786-392E-C73A-9F08AEEAC37C}"/>
                </a:ext>
              </a:extLst>
            </p:cNvPr>
            <p:cNvSpPr/>
            <p:nvPr/>
          </p:nvSpPr>
          <p:spPr>
            <a:xfrm>
              <a:off x="9574326" y="2727978"/>
              <a:ext cx="1143855" cy="11438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" name="Google Shape;708;p2">
              <a:extLst>
                <a:ext uri="{FF2B5EF4-FFF2-40B4-BE49-F238E27FC236}">
                  <a16:creationId xmlns:a16="http://schemas.microsoft.com/office/drawing/2014/main" id="{42FFF7C4-C5D2-00E0-9A15-AB01DF55A7F3}"/>
                </a:ext>
              </a:extLst>
            </p:cNvPr>
            <p:cNvPicPr preferRelativeResize="0"/>
            <p:nvPr/>
          </p:nvPicPr>
          <p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5156" y="2970231"/>
              <a:ext cx="650873" cy="65934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240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A7AB50F-F0BC-C64B-AB87-AC657F2E9617}"/>
              </a:ext>
            </a:extLst>
          </p:cNvPr>
          <p:cNvSpPr txBox="1"/>
          <p:nvPr/>
        </p:nvSpPr>
        <p:spPr>
          <a:xfrm>
            <a:off x="650736" y="1535885"/>
            <a:ext cx="3207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DONOR FUNDING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FEF49C-7C10-294B-B30D-2EE58A91B44E}"/>
              </a:ext>
            </a:extLst>
          </p:cNvPr>
          <p:cNvSpPr txBox="1"/>
          <p:nvPr/>
        </p:nvSpPr>
        <p:spPr>
          <a:xfrm>
            <a:off x="4727200" y="1531619"/>
            <a:ext cx="2718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ACELI OFFERINGS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1E934D-D174-0C4E-8AA4-639D0463E4E7}"/>
              </a:ext>
            </a:extLst>
          </p:cNvPr>
          <p:cNvSpPr txBox="1"/>
          <p:nvPr/>
        </p:nvSpPr>
        <p:spPr>
          <a:xfrm>
            <a:off x="8422285" y="1531619"/>
            <a:ext cx="3207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– </a:t>
            </a:r>
            <a:r>
              <a:rPr lang="en-US" sz="12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2028, </a:t>
            </a:r>
            <a:r>
              <a:rPr lang="en-US" sz="1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 AFRICA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6F4F48-C3AE-0247-B3DA-84F5540D58D4}"/>
              </a:ext>
            </a:extLst>
          </p:cNvPr>
          <p:cNvGrpSpPr>
            <a:grpSpLocks noChangeAspect="1"/>
          </p:cNvGrpSpPr>
          <p:nvPr/>
        </p:nvGrpSpPr>
        <p:grpSpPr>
          <a:xfrm>
            <a:off x="7777785" y="1471723"/>
            <a:ext cx="482302" cy="482302"/>
            <a:chOff x="7685555" y="1562634"/>
            <a:chExt cx="602877" cy="602877"/>
          </a:xfrm>
          <a:solidFill>
            <a:schemeClr val="tx2"/>
          </a:solidFill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D9AE97D-F266-E64B-B505-88C77D2561AD}"/>
                </a:ext>
              </a:extLst>
            </p:cNvPr>
            <p:cNvSpPr/>
            <p:nvPr/>
          </p:nvSpPr>
          <p:spPr>
            <a:xfrm>
              <a:off x="7685555" y="1562634"/>
              <a:ext cx="602877" cy="602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C78997EE-2C14-464F-B7DD-FC66DF02811C}"/>
                </a:ext>
              </a:extLst>
            </p:cNvPr>
            <p:cNvSpPr/>
            <p:nvPr/>
          </p:nvSpPr>
          <p:spPr>
            <a:xfrm>
              <a:off x="7842274" y="1744393"/>
              <a:ext cx="342900" cy="23935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9EC4636-DB9B-D546-BD38-129AE513652A}"/>
              </a:ext>
            </a:extLst>
          </p:cNvPr>
          <p:cNvSpPr txBox="1"/>
          <p:nvPr/>
        </p:nvSpPr>
        <p:spPr>
          <a:xfrm>
            <a:off x="9273961" y="2707261"/>
            <a:ext cx="3207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Unlock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$1B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 lending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DA261BA-A5BF-CF43-8BE2-7D5484C5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49705"/>
            <a:ext cx="10515600" cy="369919"/>
          </a:xfrm>
        </p:spPr>
        <p:txBody>
          <a:bodyPr/>
          <a:lstStyle/>
          <a:p>
            <a:r>
              <a:rPr lang="en-US" dirty="0"/>
              <a:t>Demonstration model focused on East Africa</a:t>
            </a:r>
            <a:br>
              <a:rPr lang="en-US" dirty="0"/>
            </a:br>
            <a:endParaRPr lang="en-US" dirty="0"/>
          </a:p>
        </p:txBody>
      </p:sp>
      <p:sp>
        <p:nvSpPr>
          <p:cNvPr id="46" name="Google Shape;842;p19">
            <a:extLst>
              <a:ext uri="{FF2B5EF4-FFF2-40B4-BE49-F238E27FC236}">
                <a16:creationId xmlns:a16="http://schemas.microsoft.com/office/drawing/2014/main" id="{5DD97FFD-71EA-F83C-F3B5-3472EA2C3352}"/>
              </a:ext>
            </a:extLst>
          </p:cNvPr>
          <p:cNvSpPr/>
          <p:nvPr/>
        </p:nvSpPr>
        <p:spPr>
          <a:xfrm rot="5400000">
            <a:off x="3930867" y="1626225"/>
            <a:ext cx="569201" cy="173302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T Hoves" panose="02000503030000020004" pitchFamily="50" charset="0"/>
              <a:ea typeface="Arial"/>
              <a:cs typeface="Arial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8CD88D-218E-FB6E-4278-0A6A6F45DA47}"/>
              </a:ext>
            </a:extLst>
          </p:cNvPr>
          <p:cNvSpPr txBox="1"/>
          <p:nvPr/>
        </p:nvSpPr>
        <p:spPr>
          <a:xfrm>
            <a:off x="9319267" y="3480862"/>
            <a:ext cx="195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 livelihoods for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million smallholder farmers &amp; workers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F277CC2-D201-5ABC-ECB2-E9D4FBC8CC13}"/>
              </a:ext>
            </a:extLst>
          </p:cNvPr>
          <p:cNvSpPr txBox="1"/>
          <p:nvPr/>
        </p:nvSpPr>
        <p:spPr>
          <a:xfrm>
            <a:off x="9319267" y="4463207"/>
            <a:ext cx="2128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Demonstrate scalable &amp; replicable model</a:t>
            </a:r>
          </a:p>
        </p:txBody>
      </p:sp>
      <p:pic>
        <p:nvPicPr>
          <p:cNvPr id="32" name="Picture 76" descr="https://www.ikeafoundation.org/wp-content/themes/ikea/icons/logo.png">
            <a:extLst>
              <a:ext uri="{FF2B5EF4-FFF2-40B4-BE49-F238E27FC236}">
                <a16:creationId xmlns:a16="http://schemas.microsoft.com/office/drawing/2014/main" id="{96DAB586-7D2B-0E38-2657-9AA664D2B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4428" y="4056910"/>
            <a:ext cx="1714971" cy="3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DA1FC85-F3C3-475D-3A2C-DBA1900741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16" y="5253903"/>
            <a:ext cx="1830962" cy="622241"/>
          </a:xfrm>
          <a:prstGeom prst="rect">
            <a:avLst/>
          </a:prstGeom>
        </p:spPr>
      </p:pic>
      <p:pic>
        <p:nvPicPr>
          <p:cNvPr id="34" name="Picture 17" descr="ukaid-logo-6FCE8595F5-seeklogo.com.png">
            <a:extLst>
              <a:ext uri="{FF2B5EF4-FFF2-40B4-BE49-F238E27FC236}">
                <a16:creationId xmlns:a16="http://schemas.microsoft.com/office/drawing/2014/main" id="{E13AA79D-6C2F-2DD9-81B8-7598CD36D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8815" y="3155518"/>
            <a:ext cx="552842" cy="60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DA814A-92EA-2590-A4B9-B1367D5F3C9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17" y="3149358"/>
            <a:ext cx="1435696" cy="49007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0962A8-20BD-5E81-492D-FB8365963A6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9310" y="4311303"/>
            <a:ext cx="1616458" cy="801550"/>
          </a:xfrm>
          <a:prstGeom prst="rect">
            <a:avLst/>
          </a:prstGeom>
        </p:spPr>
      </p:pic>
      <p:pic>
        <p:nvPicPr>
          <p:cNvPr id="38" name="Picture 2" descr="Mulago :: Home">
            <a:extLst>
              <a:ext uri="{FF2B5EF4-FFF2-40B4-BE49-F238E27FC236}">
                <a16:creationId xmlns:a16="http://schemas.microsoft.com/office/drawing/2014/main" id="{B5C32459-D9AE-D35B-5B65-CD74AAE59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647" y="4532603"/>
            <a:ext cx="1433642" cy="55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A4F387A-B29F-77BC-98E5-C4A863BE9E9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69" y="3898039"/>
            <a:ext cx="1090889" cy="48010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FAAE6DF-5A9C-3A13-DBCE-30727894FF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6080" y="5259967"/>
            <a:ext cx="1492434" cy="671595"/>
          </a:xfrm>
          <a:prstGeom prst="rect">
            <a:avLst/>
          </a:prstGeom>
        </p:spPr>
      </p:pic>
      <p:pic>
        <p:nvPicPr>
          <p:cNvPr id="44" name="Picture 28" descr="Image result for usaid logo">
            <a:extLst>
              <a:ext uri="{FF2B5EF4-FFF2-40B4-BE49-F238E27FC236}">
                <a16:creationId xmlns:a16="http://schemas.microsoft.com/office/drawing/2014/main" id="{F4AC1EAD-80CD-4D2B-02A8-44E85E79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75" y="2245795"/>
            <a:ext cx="875615" cy="72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C9DBB52-4254-219C-45E0-C6BCFE6AD4E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37" y="2212870"/>
            <a:ext cx="1393031" cy="77139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E9BA57B-D0DE-1FD0-8228-94515F35ECA1}"/>
              </a:ext>
            </a:extLst>
          </p:cNvPr>
          <p:cNvGrpSpPr/>
          <p:nvPr/>
        </p:nvGrpSpPr>
        <p:grpSpPr>
          <a:xfrm>
            <a:off x="5017547" y="2758330"/>
            <a:ext cx="2356244" cy="399814"/>
            <a:chOff x="5017547" y="2758330"/>
            <a:chExt cx="2356244" cy="39981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0014C9D-FB69-904D-8C29-ED9923787507}"/>
                </a:ext>
              </a:extLst>
            </p:cNvPr>
            <p:cNvSpPr txBox="1"/>
            <p:nvPr/>
          </p:nvSpPr>
          <p:spPr bwMode="gray">
            <a:xfrm>
              <a:off x="5414014" y="2758330"/>
              <a:ext cx="1959777" cy="399814"/>
            </a:xfrm>
            <a:prstGeom prst="rect">
              <a:avLst/>
            </a:prstGeom>
          </p:spPr>
          <p:txBody>
            <a:bodyPr vert="horz" wrap="square" lIns="0" tIns="0" rIns="0" bIns="0" rtlCol="0" anchor="t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Financial Incentives for lenders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E2BC5A5-C6A2-A1C8-6C65-EA0A95E56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547" y="2796075"/>
              <a:ext cx="144335" cy="14433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63F20F-3525-8E5D-5833-E363335A99F1}"/>
              </a:ext>
            </a:extLst>
          </p:cNvPr>
          <p:cNvGrpSpPr/>
          <p:nvPr/>
        </p:nvGrpSpPr>
        <p:grpSpPr>
          <a:xfrm>
            <a:off x="5017547" y="3616924"/>
            <a:ext cx="2167265" cy="459159"/>
            <a:chOff x="5017547" y="3616924"/>
            <a:chExt cx="2167265" cy="45915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4F59600-CE1A-BB4F-8CAF-7498FAEE4607}"/>
                </a:ext>
              </a:extLst>
            </p:cNvPr>
            <p:cNvSpPr txBox="1"/>
            <p:nvPr/>
          </p:nvSpPr>
          <p:spPr bwMode="gray">
            <a:xfrm>
              <a:off x="5437213" y="3616924"/>
              <a:ext cx="1747599" cy="45915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dirty="0"/>
                <a:t>Technical Assistance for SMEs &amp; Lenders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C0AE0AA-F634-6794-590B-F64BDB9CD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547" y="3650161"/>
              <a:ext cx="144335" cy="144335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9F7937-A142-6BF9-A49A-C997A64EEA5A}"/>
              </a:ext>
            </a:extLst>
          </p:cNvPr>
          <p:cNvGrpSpPr/>
          <p:nvPr/>
        </p:nvGrpSpPr>
        <p:grpSpPr>
          <a:xfrm>
            <a:off x="5017547" y="4492234"/>
            <a:ext cx="2144066" cy="507312"/>
            <a:chOff x="5017547" y="4492234"/>
            <a:chExt cx="2144066" cy="50731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BCCD443-B379-E34E-BC55-34EE92D5480A}"/>
                </a:ext>
              </a:extLst>
            </p:cNvPr>
            <p:cNvSpPr txBox="1"/>
            <p:nvPr/>
          </p:nvSpPr>
          <p:spPr bwMode="gray">
            <a:xfrm>
              <a:off x="5414014" y="4492234"/>
              <a:ext cx="1747599" cy="507312"/>
            </a:xfrm>
            <a:prstGeom prst="rect">
              <a:avLst/>
            </a:prstGeom>
          </p:spPr>
          <p:txBody>
            <a:bodyPr vert="horz" wrap="square" lIns="0" tIns="0" rIns="0" bIns="0" rtlCol="0" anchor="t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b="1" dirty="0"/>
                <a:t>Data &amp; Learning</a:t>
              </a: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269ED453-5B18-51BF-B12D-80073BCF8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547" y="4504247"/>
              <a:ext cx="144335" cy="144335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FF39DA8-848C-6979-42CA-E9F38A5CD95B}"/>
              </a:ext>
            </a:extLst>
          </p:cNvPr>
          <p:cNvSpPr txBox="1"/>
          <p:nvPr/>
        </p:nvSpPr>
        <p:spPr>
          <a:xfrm>
            <a:off x="639189" y="1892066"/>
            <a:ext cx="3207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$64m committed to date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2355DF6D-F571-5CEA-7C8B-FBBD69F8E1C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632965" y="3536533"/>
            <a:ext cx="459159" cy="459159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28D172C7-8CA7-F12A-A167-44C2ACE3EFA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661980" y="2676074"/>
            <a:ext cx="384333" cy="384333"/>
          </a:xfrm>
          <a:prstGeom prst="rect">
            <a:avLst/>
          </a:prstGeom>
        </p:spPr>
      </p:pic>
      <p:pic>
        <p:nvPicPr>
          <p:cNvPr id="2" name="Picture 2" descr="https://lh6.googleusercontent.com/Tng8BkC71vom3BcfmdUi1BRafHsNCQ3zRjhwIThJ7iY8-nTfjXHfjbokkfXBbQnhJ03lK6A2Yps06XajOc2vZkYXI2DXmaQIZs7w80SnwAP-qdxJefRO-pOpk7M5PF8c39wfQ-IafoyNCts-aA">
            <a:extLst>
              <a:ext uri="{FF2B5EF4-FFF2-40B4-BE49-F238E27FC236}">
                <a16:creationId xmlns:a16="http://schemas.microsoft.com/office/drawing/2014/main" id="{36E2780A-F608-7F16-BEDD-9A2B76945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376" y="4407806"/>
            <a:ext cx="507342" cy="50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4718240" y="3253458"/>
            <a:ext cx="2983926" cy="118608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WYLDE International | LinkedIn">
            <a:extLst>
              <a:ext uri="{FF2B5EF4-FFF2-40B4-BE49-F238E27FC236}">
                <a16:creationId xmlns:a16="http://schemas.microsoft.com/office/drawing/2014/main" id="{9973B445-732B-07D1-D0C2-129CD1172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048" y="2757416"/>
            <a:ext cx="1169603" cy="116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7" y="2725302"/>
            <a:ext cx="1184638" cy="118463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57007CE-B80D-3640-855F-731BBAB0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268144"/>
            <a:ext cx="10515600" cy="369919"/>
          </a:xfrm>
        </p:spPr>
        <p:txBody>
          <a:bodyPr/>
          <a:lstStyle/>
          <a:p>
            <a:r>
              <a:rPr lang="en-US" dirty="0"/>
              <a:t>TA Product Offering &amp; Partners</a:t>
            </a:r>
          </a:p>
        </p:txBody>
      </p:sp>
      <p:pic>
        <p:nvPicPr>
          <p:cNvPr id="16" name="Picture 4" descr="TechnoServe - Homepage - Business Solutions for Fighting Poverty">
            <a:extLst>
              <a:ext uri="{FF2B5EF4-FFF2-40B4-BE49-F238E27FC236}">
                <a16:creationId xmlns:a16="http://schemas.microsoft.com/office/drawing/2014/main" id="{C424BE22-D4AF-5FCC-64D9-A4E0F4F53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052" y="1928860"/>
            <a:ext cx="2100250" cy="39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frican Management Institute | Business &amp; Management Training">
            <a:extLst>
              <a:ext uri="{FF2B5EF4-FFF2-40B4-BE49-F238E27FC236}">
                <a16:creationId xmlns:a16="http://schemas.microsoft.com/office/drawing/2014/main" id="{50E1E29F-75AF-8014-2C9E-7AB783D2A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242" y="1093316"/>
            <a:ext cx="2016688" cy="201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WYLDE International | LinkedIn">
            <a:extLst>
              <a:ext uri="{FF2B5EF4-FFF2-40B4-BE49-F238E27FC236}">
                <a16:creationId xmlns:a16="http://schemas.microsoft.com/office/drawing/2014/main" id="{9973B445-732B-07D1-D0C2-129CD1172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930" y="1188817"/>
            <a:ext cx="1874138" cy="187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2" descr="Description: Logo - Diligent Consulting Lt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99" y="3011624"/>
            <a:ext cx="1471277" cy="49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C:\Users\Hp\Documents\ADC TZ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30" y="3876354"/>
            <a:ext cx="1410314" cy="5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377" y="3044751"/>
            <a:ext cx="923758" cy="710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58" y="3044752"/>
            <a:ext cx="781934" cy="67499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170" y="3079339"/>
            <a:ext cx="662704" cy="45484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5" y="3110492"/>
            <a:ext cx="1056652" cy="4120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645" y="5020232"/>
            <a:ext cx="1443460" cy="144346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90" y="5315984"/>
            <a:ext cx="1464144" cy="88685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90305" y="1480141"/>
            <a:ext cx="3284621" cy="107721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spc="-150" dirty="0">
                <a:solidFill>
                  <a:schemeClr val="accent3"/>
                </a:solidFill>
                <a:cs typeface="Arial Black" panose="020B0604020202020204" pitchFamily="34" charset="0"/>
              </a:rPr>
              <a:t>01 - Cohort based</a:t>
            </a:r>
          </a:p>
          <a:p>
            <a:pPr algn="ctr"/>
            <a:endParaRPr lang="en-US" sz="1600" b="1" dirty="0">
              <a:solidFill>
                <a:schemeClr val="accent3"/>
              </a:solidFill>
            </a:endParaRPr>
          </a:p>
          <a:p>
            <a:pPr algn="ctr"/>
            <a:r>
              <a:rPr lang="en-US" sz="1600" b="1" dirty="0">
                <a:solidFill>
                  <a:schemeClr val="accent3"/>
                </a:solidFill>
              </a:rPr>
              <a:t>Earlier stage SMEs</a:t>
            </a:r>
          </a:p>
          <a:p>
            <a:pPr algn="ctr"/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290305" y="5128840"/>
            <a:ext cx="3284621" cy="83099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 algn="ctr"/>
            <a:endParaRPr lang="en-US" sz="1600" b="1" dirty="0">
              <a:solidFill>
                <a:schemeClr val="accent4"/>
              </a:solidFill>
            </a:endParaRPr>
          </a:p>
          <a:p>
            <a:pPr lvl="0" algn="ctr"/>
            <a:r>
              <a:rPr lang="en-US" sz="1600" b="1" dirty="0">
                <a:solidFill>
                  <a:schemeClr val="accent4"/>
                </a:solidFill>
              </a:rPr>
              <a:t>SME engagement partners</a:t>
            </a:r>
          </a:p>
          <a:p>
            <a:pPr algn="ctr"/>
            <a:endParaRPr lang="en-US" sz="16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825216" y="1308085"/>
            <a:ext cx="0" cy="5321313"/>
          </a:xfrm>
          <a:prstGeom prst="line">
            <a:avLst/>
          </a:prstGeom>
          <a:ln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90305" y="2912165"/>
            <a:ext cx="11278843" cy="9939"/>
          </a:xfrm>
          <a:prstGeom prst="line">
            <a:avLst/>
          </a:prstGeom>
          <a:ln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90305" y="4931934"/>
            <a:ext cx="11278843" cy="9939"/>
          </a:xfrm>
          <a:prstGeom prst="line">
            <a:avLst/>
          </a:prstGeom>
          <a:ln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90305" y="3259474"/>
            <a:ext cx="3284621" cy="107721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600" spc="-150" dirty="0">
                <a:solidFill>
                  <a:srgbClr val="080537"/>
                </a:solidFill>
                <a:cs typeface="Arial Black" panose="020B0604020202020204" pitchFamily="34" charset="0"/>
              </a:rPr>
              <a:t>02 - Customized</a:t>
            </a:r>
          </a:p>
          <a:p>
            <a:pPr lvl="0" algn="ctr"/>
            <a:endParaRPr lang="en-US" sz="1600" b="1" dirty="0">
              <a:solidFill>
                <a:srgbClr val="080537"/>
              </a:solidFill>
            </a:endParaRPr>
          </a:p>
          <a:p>
            <a:pPr lvl="0" algn="ctr"/>
            <a:r>
              <a:rPr lang="en-US" sz="1600" b="1" dirty="0">
                <a:solidFill>
                  <a:srgbClr val="080537"/>
                </a:solidFill>
              </a:rPr>
              <a:t>Growing SMEs</a:t>
            </a:r>
          </a:p>
          <a:p>
            <a:pPr algn="ctr"/>
            <a:endParaRPr lang="en-US" sz="160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573966-6EFF-8B4D-AEE1-3156862101EC}"/>
              </a:ext>
            </a:extLst>
          </p:cNvPr>
          <p:cNvCxnSpPr>
            <a:cxnSpLocks/>
          </p:cNvCxnSpPr>
          <p:nvPr/>
        </p:nvCxnSpPr>
        <p:spPr>
          <a:xfrm>
            <a:off x="-243840" y="1197049"/>
            <a:ext cx="12679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96731" y="3947190"/>
            <a:ext cx="1373572" cy="399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70303" y="3554611"/>
            <a:ext cx="1154774" cy="11547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25077" y="3910922"/>
            <a:ext cx="1182126" cy="4032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34514" y="3876354"/>
            <a:ext cx="931904" cy="5219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25195" y="5168817"/>
            <a:ext cx="906299" cy="12526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59615" y="5134235"/>
            <a:ext cx="1178682" cy="11786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66418" y="5129675"/>
            <a:ext cx="1148418" cy="1148418"/>
          </a:xfrm>
          <a:prstGeom prst="rect">
            <a:avLst/>
          </a:prstGeom>
        </p:spPr>
      </p:pic>
      <p:sp>
        <p:nvSpPr>
          <p:cNvPr id="32" name="Title 2">
            <a:extLst>
              <a:ext uri="{FF2B5EF4-FFF2-40B4-BE49-F238E27FC236}">
                <a16:creationId xmlns:a16="http://schemas.microsoft.com/office/drawing/2014/main" id="{C57007CE-B80D-3640-855F-731BBAB0D39F}"/>
              </a:ext>
            </a:extLst>
          </p:cNvPr>
          <p:cNvSpPr txBox="1">
            <a:spLocks/>
          </p:cNvSpPr>
          <p:nvPr/>
        </p:nvSpPr>
        <p:spPr>
          <a:xfrm>
            <a:off x="362250" y="722866"/>
            <a:ext cx="10515600" cy="369919"/>
          </a:xfrm>
          <a:prstGeom prst="rect">
            <a:avLst/>
          </a:prstGeom>
        </p:spPr>
        <p:txBody>
          <a:bodyPr lIns="0" t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accent4"/>
                </a:solidFill>
              </a:rPr>
              <a:t>Objective: Expand addressable demand for capital. Approach based on SME segment</a:t>
            </a:r>
            <a:endParaRPr lang="en-US" sz="1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7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E3A443-2AC6-D747-9241-4D8F9BCBC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49706"/>
            <a:ext cx="10515600" cy="36991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Highlights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F26E39-5104-1245-9103-A2FE24F3CE15}"/>
              </a:ext>
            </a:extLst>
          </p:cNvPr>
          <p:cNvSpPr txBox="1"/>
          <p:nvPr/>
        </p:nvSpPr>
        <p:spPr>
          <a:xfrm>
            <a:off x="317916" y="1319998"/>
            <a:ext cx="3454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b="1" dirty="0" smtClean="0">
                <a:solidFill>
                  <a:srgbClr val="273691"/>
                </a:solidFill>
              </a:rPr>
              <a:t>KEY METRICS</a:t>
            </a:r>
            <a:endParaRPr lang="en-US" sz="1200" b="1" dirty="0">
              <a:solidFill>
                <a:srgbClr val="27369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551" y="1624106"/>
            <a:ext cx="811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78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2216" y="2147326"/>
            <a:ext cx="15856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NPS score for AMI/ WYLDE program. 50+ considered excellent</a:t>
            </a:r>
            <a:endParaRPr 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2468487" y="1624106"/>
            <a:ext cx="811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4.7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86152" y="2147326"/>
            <a:ext cx="15856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Average satisfaction rate (out of 5) for </a:t>
            </a:r>
            <a:r>
              <a:rPr lang="en-US" sz="1000" dirty="0" err="1" smtClean="0"/>
              <a:t>TechnoServe</a:t>
            </a:r>
            <a:r>
              <a:rPr lang="en-US" sz="1000" dirty="0" smtClean="0"/>
              <a:t> program</a:t>
            </a:r>
            <a:endParaRPr lang="en-US" sz="1000" dirty="0"/>
          </a:p>
        </p:txBody>
      </p:sp>
      <p:sp>
        <p:nvSpPr>
          <p:cNvPr id="47" name="TextBox 46"/>
          <p:cNvSpPr txBox="1"/>
          <p:nvPr/>
        </p:nvSpPr>
        <p:spPr>
          <a:xfrm>
            <a:off x="4245682" y="1624106"/>
            <a:ext cx="811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16911" y="2147326"/>
            <a:ext cx="15856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Average satisfaction rate (out of 5) for </a:t>
            </a:r>
            <a:r>
              <a:rPr lang="en-US" sz="1000" dirty="0" smtClean="0"/>
              <a:t>customized assignments</a:t>
            </a:r>
            <a:endParaRPr lang="en-US" sz="1000" dirty="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22F881CD-F0F0-4C4F-9A31-019583D4F0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250" y="727876"/>
            <a:ext cx="10515600" cy="311032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sz="1600" b="0" dirty="0" smtClean="0"/>
              <a:t>136 Early Stage SMEs graduated. 22 Growing SMEs at various stages of support</a:t>
            </a:r>
            <a:endParaRPr lang="en-US" sz="16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F26E39-5104-1245-9103-A2FE24F3CE15}"/>
              </a:ext>
            </a:extLst>
          </p:cNvPr>
          <p:cNvSpPr txBox="1"/>
          <p:nvPr/>
        </p:nvSpPr>
        <p:spPr>
          <a:xfrm>
            <a:off x="6628899" y="1281496"/>
            <a:ext cx="5506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b="1" dirty="0" smtClean="0">
                <a:solidFill>
                  <a:srgbClr val="273691"/>
                </a:solidFill>
              </a:rPr>
              <a:t>FINANCE LINKAGE EXAMPLE – SOPA SUPPLIES LTD (KE)</a:t>
            </a:r>
            <a:endParaRPr lang="en-US" sz="1200" b="1" dirty="0">
              <a:solidFill>
                <a:srgbClr val="27369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17" y="1704832"/>
            <a:ext cx="4043933" cy="27163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670287" y="4716355"/>
            <a:ext cx="43967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/>
              <a:t>Sopa</a:t>
            </a:r>
            <a:r>
              <a:rPr lang="en-US" sz="1200" dirty="0"/>
              <a:t> completed the Growth &amp; Investment Program in 2022 and </a:t>
            </a:r>
            <a:r>
              <a:rPr lang="en-US" sz="1200" dirty="0" smtClean="0"/>
              <a:t>9 months later received </a:t>
            </a:r>
            <a:r>
              <a:rPr lang="en-US" sz="1200" dirty="0"/>
              <a:t>a WC Facility of $195,000 from one of </a:t>
            </a:r>
            <a:r>
              <a:rPr lang="en-US" sz="1200" dirty="0" err="1"/>
              <a:t>Aceli’s</a:t>
            </a:r>
            <a:r>
              <a:rPr lang="en-US" sz="1200" dirty="0"/>
              <a:t> lending partners</a:t>
            </a:r>
          </a:p>
          <a:p>
            <a:pPr algn="just"/>
            <a:endParaRPr lang="en-US" sz="1200" dirty="0"/>
          </a:p>
          <a:p>
            <a:pPr algn="just"/>
            <a:r>
              <a:rPr lang="en-US" sz="1200" dirty="0"/>
              <a:t>SME Impact Areas: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Gender </a:t>
            </a:r>
            <a:r>
              <a:rPr lang="en-US" sz="1200" dirty="0" smtClean="0"/>
              <a:t>inclusion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 smtClean="0"/>
              <a:t>Food </a:t>
            </a:r>
            <a:r>
              <a:rPr lang="en-US" sz="1200" dirty="0"/>
              <a:t>Security &amp; </a:t>
            </a:r>
            <a:r>
              <a:rPr lang="en-US" sz="1200" dirty="0" smtClean="0"/>
              <a:t>Nutrition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 smtClean="0"/>
              <a:t>Youth inclusion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F26E39-5104-1245-9103-A2FE24F3CE15}"/>
              </a:ext>
            </a:extLst>
          </p:cNvPr>
          <p:cNvSpPr txBox="1"/>
          <p:nvPr/>
        </p:nvSpPr>
        <p:spPr>
          <a:xfrm>
            <a:off x="362251" y="3251653"/>
            <a:ext cx="572091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 smtClean="0">
                <a:solidFill>
                  <a:srgbClr val="273691"/>
                </a:solidFill>
              </a:rPr>
              <a:t>SAMPLE TESTIMONIALS</a:t>
            </a:r>
          </a:p>
          <a:p>
            <a:pPr lvl="0" algn="just">
              <a:defRPr/>
            </a:pPr>
            <a:endParaRPr lang="en-US" sz="1200" b="1" dirty="0">
              <a:solidFill>
                <a:srgbClr val="273691"/>
              </a:solidFill>
            </a:endParaRPr>
          </a:p>
          <a:p>
            <a:pPr algn="just">
              <a:defRPr/>
            </a:pPr>
            <a:r>
              <a:rPr lang="en-US" sz="1200" i="1" dirty="0"/>
              <a:t>“I was surprised to discover that I didn’t know my business at all before this </a:t>
            </a:r>
            <a:r>
              <a:rPr lang="en-US" sz="1200" i="1" dirty="0" smtClean="0"/>
              <a:t>program! now </a:t>
            </a:r>
            <a:r>
              <a:rPr lang="en-US" sz="1200" i="1" dirty="0"/>
              <a:t>our expenses are </a:t>
            </a:r>
            <a:r>
              <a:rPr lang="en-US" sz="1200" i="1" dirty="0" smtClean="0"/>
              <a:t>tracked, we conduct </a:t>
            </a:r>
            <a:r>
              <a:rPr lang="en-US" sz="1200" i="1" dirty="0"/>
              <a:t>stock-taking and we understand our business numbers very well and can confidently present our business to investors and other businesses for collaboration</a:t>
            </a:r>
            <a:r>
              <a:rPr lang="en-US" sz="1200" i="1" dirty="0" smtClean="0"/>
              <a:t>.”</a:t>
            </a:r>
          </a:p>
          <a:p>
            <a:pPr algn="just">
              <a:defRPr/>
            </a:pPr>
            <a:endParaRPr lang="en-US" sz="1200" b="1" i="1" dirty="0">
              <a:solidFill>
                <a:srgbClr val="273691"/>
              </a:solidFill>
            </a:endParaRPr>
          </a:p>
          <a:p>
            <a:pPr algn="just">
              <a:defRPr/>
            </a:pPr>
            <a:r>
              <a:rPr lang="en-US" sz="1200" b="1" dirty="0"/>
              <a:t>Bernard </a:t>
            </a:r>
            <a:r>
              <a:rPr lang="en-US" sz="1200" b="1" dirty="0" err="1"/>
              <a:t>Alamiga</a:t>
            </a:r>
            <a:r>
              <a:rPr lang="en-US" sz="1200" b="1" dirty="0"/>
              <a:t> Oku, Wonderland Farm Services-</a:t>
            </a:r>
            <a:r>
              <a:rPr lang="en-US" sz="1200" b="1" dirty="0" err="1"/>
              <a:t>Smc</a:t>
            </a:r>
            <a:r>
              <a:rPr lang="en-US" sz="1200" b="1" dirty="0"/>
              <a:t> Limited (Uganda</a:t>
            </a:r>
            <a:r>
              <a:rPr lang="en-US" sz="1200" b="1" dirty="0" smtClean="0"/>
              <a:t>)</a:t>
            </a:r>
          </a:p>
          <a:p>
            <a:pPr algn="just">
              <a:defRPr/>
            </a:pPr>
            <a:endParaRPr lang="en-US" sz="1200" b="1" i="1" dirty="0">
              <a:solidFill>
                <a:srgbClr val="273691"/>
              </a:solidFill>
            </a:endParaRPr>
          </a:p>
          <a:p>
            <a:pPr algn="just">
              <a:defRPr/>
            </a:pPr>
            <a:endParaRPr lang="en-US" sz="1200" b="1" dirty="0"/>
          </a:p>
          <a:p>
            <a:pPr algn="just">
              <a:defRPr/>
            </a:pPr>
            <a:r>
              <a:rPr lang="en-US" sz="1200" i="1" dirty="0"/>
              <a:t>“</a:t>
            </a:r>
            <a:r>
              <a:rPr lang="en-US" sz="1200" i="1" dirty="0" smtClean="0"/>
              <a:t>The </a:t>
            </a:r>
            <a:r>
              <a:rPr lang="en-US" sz="1200" i="1" dirty="0" err="1"/>
              <a:t>programme</a:t>
            </a:r>
            <a:r>
              <a:rPr lang="en-US" sz="1200" i="1" dirty="0"/>
              <a:t> </a:t>
            </a:r>
            <a:r>
              <a:rPr lang="en-US" sz="1200" i="1" dirty="0" smtClean="0"/>
              <a:t>was very </a:t>
            </a:r>
            <a:r>
              <a:rPr lang="en-US" sz="1200" i="1" dirty="0"/>
              <a:t>well structured, </a:t>
            </a:r>
            <a:r>
              <a:rPr lang="en-US" sz="1200" i="1" dirty="0" smtClean="0"/>
              <a:t>the </a:t>
            </a:r>
            <a:r>
              <a:rPr lang="en-US" sz="1200" i="1" dirty="0"/>
              <a:t>tools were very informative and interactive. </a:t>
            </a:r>
            <a:r>
              <a:rPr lang="en-US" sz="1200" i="1" dirty="0" smtClean="0"/>
              <a:t>The </a:t>
            </a:r>
            <a:r>
              <a:rPr lang="en-US" sz="1200" i="1" dirty="0"/>
              <a:t>business </a:t>
            </a:r>
            <a:r>
              <a:rPr lang="en-US" sz="1200" i="1" dirty="0" smtClean="0"/>
              <a:t>practices have </a:t>
            </a:r>
            <a:r>
              <a:rPr lang="en-US" sz="1200" i="1" dirty="0"/>
              <a:t>forced me to streamline our processes, </a:t>
            </a:r>
            <a:r>
              <a:rPr lang="en-US" sz="1200" i="1" dirty="0" smtClean="0"/>
              <a:t>coming up </a:t>
            </a:r>
            <a:r>
              <a:rPr lang="en-US" sz="1200" i="1" dirty="0"/>
              <a:t>with standard operating </a:t>
            </a:r>
            <a:r>
              <a:rPr lang="en-US" sz="1200" i="1" dirty="0" smtClean="0"/>
              <a:t>procedures. We have reviewed </a:t>
            </a:r>
            <a:r>
              <a:rPr lang="en-US" sz="1200" i="1" dirty="0"/>
              <a:t>our </a:t>
            </a:r>
            <a:r>
              <a:rPr lang="en-US" sz="1200" i="1" dirty="0" smtClean="0"/>
              <a:t>revenue streams and can now confidently say where </a:t>
            </a:r>
            <a:r>
              <a:rPr lang="en-US" sz="1200" i="1" dirty="0"/>
              <a:t>are we making money </a:t>
            </a:r>
            <a:r>
              <a:rPr lang="en-US" sz="1200" i="1" dirty="0" smtClean="0"/>
              <a:t>from and who our </a:t>
            </a:r>
            <a:r>
              <a:rPr lang="en-US" sz="1200" i="1" dirty="0"/>
              <a:t>target </a:t>
            </a:r>
            <a:r>
              <a:rPr lang="en-US" sz="1200" i="1" dirty="0" smtClean="0"/>
              <a:t>client is</a:t>
            </a:r>
          </a:p>
          <a:p>
            <a:pPr algn="just">
              <a:defRPr/>
            </a:pPr>
            <a:endParaRPr lang="en-US" sz="1200" i="1" dirty="0" smtClean="0"/>
          </a:p>
          <a:p>
            <a:pPr algn="just">
              <a:defRPr/>
            </a:pPr>
            <a:r>
              <a:rPr lang="en-US" sz="1200" b="1" dirty="0" smtClean="0"/>
              <a:t>Patricia </a:t>
            </a:r>
            <a:r>
              <a:rPr lang="en-US" sz="1200" b="1" dirty="0" err="1" smtClean="0"/>
              <a:t>Lagata</a:t>
            </a:r>
            <a:r>
              <a:rPr lang="en-US" sz="1200" b="1" dirty="0" smtClean="0"/>
              <a:t>, </a:t>
            </a:r>
            <a:r>
              <a:rPr lang="en-US" sz="1200" b="1" dirty="0" err="1" smtClean="0"/>
              <a:t>Horti</a:t>
            </a:r>
            <a:r>
              <a:rPr lang="en-US" sz="1200" b="1" dirty="0" smtClean="0"/>
              <a:t> Grid Ltd (Kenya)</a:t>
            </a:r>
            <a:endParaRPr lang="en-US" sz="1200" b="1" dirty="0"/>
          </a:p>
          <a:p>
            <a:pPr algn="just">
              <a:defRPr/>
            </a:pPr>
            <a:endParaRPr lang="en-US" sz="1200" i="1" dirty="0"/>
          </a:p>
          <a:p>
            <a:pPr algn="just">
              <a:defRPr/>
            </a:pPr>
            <a:endParaRPr lang="en-US" sz="1200" b="1" i="1" dirty="0">
              <a:solidFill>
                <a:srgbClr val="2736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D674C3-A7BE-B14F-80BA-CCD0C11E5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Key lessons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9CFD4-0C03-F940-9F7B-78EC7D576788}"/>
              </a:ext>
            </a:extLst>
          </p:cNvPr>
          <p:cNvSpPr txBox="1"/>
          <p:nvPr/>
        </p:nvSpPr>
        <p:spPr>
          <a:xfrm>
            <a:off x="340356" y="1876896"/>
            <a:ext cx="5244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DB51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4E19F8-9824-994D-A209-820025339BCA}"/>
              </a:ext>
            </a:extLst>
          </p:cNvPr>
          <p:cNvSpPr txBox="1"/>
          <p:nvPr/>
        </p:nvSpPr>
        <p:spPr>
          <a:xfrm>
            <a:off x="878238" y="1893520"/>
            <a:ext cx="1093276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F3F3F3"/>
                </a:solidFill>
                <a:latin typeface="Arial" panose="020B0604020202020204"/>
              </a:rPr>
              <a:t>Strong correlation between screening and recruitment and successful engagement in the 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6148BA-32DA-F64D-B67E-F5E908C528EB}"/>
              </a:ext>
            </a:extLst>
          </p:cNvPr>
          <p:cNvSpPr txBox="1"/>
          <p:nvPr/>
        </p:nvSpPr>
        <p:spPr>
          <a:xfrm>
            <a:off x="356832" y="3123332"/>
            <a:ext cx="5244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53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D961C9-4C1B-B14D-8DE3-D343C263A048}"/>
              </a:ext>
            </a:extLst>
          </p:cNvPr>
          <p:cNvCxnSpPr>
            <a:cxnSpLocks/>
          </p:cNvCxnSpPr>
          <p:nvPr/>
        </p:nvCxnSpPr>
        <p:spPr>
          <a:xfrm>
            <a:off x="381000" y="2727510"/>
            <a:ext cx="1143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1129E1B-C2DE-EF41-B3F1-A5B1269BD9D1}"/>
              </a:ext>
            </a:extLst>
          </p:cNvPr>
          <p:cNvSpPr txBox="1"/>
          <p:nvPr/>
        </p:nvSpPr>
        <p:spPr>
          <a:xfrm>
            <a:off x="878239" y="3196443"/>
            <a:ext cx="109327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 smtClean="0">
                <a:solidFill>
                  <a:srgbClr val="F3F3F3"/>
                </a:solidFill>
                <a:latin typeface="Arial" panose="020B0604020202020204"/>
              </a:rPr>
              <a:t>Owners/ managers of early stage SMEs have limited bandwidth and capacity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 panose="020B0604020202020204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47BABA-4625-314F-9F51-0FF0BD1789D2}"/>
              </a:ext>
            </a:extLst>
          </p:cNvPr>
          <p:cNvCxnSpPr>
            <a:cxnSpLocks/>
          </p:cNvCxnSpPr>
          <p:nvPr/>
        </p:nvCxnSpPr>
        <p:spPr>
          <a:xfrm>
            <a:off x="381000" y="3985357"/>
            <a:ext cx="1143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42027A6-3102-AB4F-9560-0028FDA5DAB2}"/>
              </a:ext>
            </a:extLst>
          </p:cNvPr>
          <p:cNvCxnSpPr>
            <a:cxnSpLocks/>
          </p:cNvCxnSpPr>
          <p:nvPr/>
        </p:nvCxnSpPr>
        <p:spPr>
          <a:xfrm>
            <a:off x="381000" y="5233583"/>
            <a:ext cx="11430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443F953-EF01-194C-980C-FAFEDA921FC2}"/>
              </a:ext>
            </a:extLst>
          </p:cNvPr>
          <p:cNvSpPr txBox="1"/>
          <p:nvPr/>
        </p:nvSpPr>
        <p:spPr>
          <a:xfrm>
            <a:off x="356832" y="4325022"/>
            <a:ext cx="5244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5D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1B08FB-66E6-F249-880F-314653FE19EF}"/>
              </a:ext>
            </a:extLst>
          </p:cNvPr>
          <p:cNvSpPr txBox="1"/>
          <p:nvPr/>
        </p:nvSpPr>
        <p:spPr>
          <a:xfrm>
            <a:off x="878239" y="4381357"/>
            <a:ext cx="1000461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Introducing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SMEs to lending partners isn’t sufficient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58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6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F25167-A327-5847-9776-BF540C6E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50" y="365110"/>
            <a:ext cx="10515600" cy="369919"/>
          </a:xfrm>
        </p:spPr>
        <p:txBody>
          <a:bodyPr/>
          <a:lstStyle/>
          <a:p>
            <a:r>
              <a:rPr lang="en-US" dirty="0" smtClean="0"/>
              <a:t>Strategies to scale, constraints and enablers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362250" y="1547398"/>
            <a:ext cx="11430000" cy="713163"/>
          </a:xfrm>
          <a:prstGeom prst="rect">
            <a:avLst/>
          </a:prstGeom>
        </p:spPr>
        <p:txBody>
          <a:bodyPr/>
          <a:lstStyle/>
          <a:p>
            <a:pPr marL="342900" indent="-342900">
              <a:buAutoNum type="arabicParenR"/>
            </a:pPr>
            <a:r>
              <a:rPr lang="en-US" sz="1600" dirty="0" smtClean="0">
                <a:solidFill>
                  <a:srgbClr val="00B0F0"/>
                </a:solidFill>
              </a:rPr>
              <a:t>Recruitment and screening </a:t>
            </a:r>
            <a:r>
              <a:rPr lang="en-US" sz="1600" dirty="0" smtClean="0">
                <a:solidFill>
                  <a:srgbClr val="002060"/>
                </a:solidFill>
              </a:rPr>
              <a:t>– to identify high impact, investable SMEs that require that </a:t>
            </a:r>
            <a:r>
              <a:rPr lang="en-US" sz="1600" u="sng" dirty="0" smtClean="0">
                <a:solidFill>
                  <a:srgbClr val="002060"/>
                </a:solidFill>
              </a:rPr>
              <a:t>‘last mile’</a:t>
            </a:r>
            <a:r>
              <a:rPr lang="en-US" sz="1600" dirty="0" smtClean="0">
                <a:solidFill>
                  <a:srgbClr val="002060"/>
                </a:solidFill>
              </a:rPr>
              <a:t> support</a:t>
            </a:r>
          </a:p>
          <a:p>
            <a:pPr marL="342900" indent="-342900">
              <a:buAutoNum type="arabicParenR"/>
            </a:pPr>
            <a:endParaRPr lang="en-US" sz="1600" dirty="0" smtClean="0">
              <a:solidFill>
                <a:srgbClr val="002060"/>
              </a:solidFill>
            </a:endParaRPr>
          </a:p>
          <a:p>
            <a:pPr marL="342900" indent="-342900">
              <a:buAutoNum type="arabicParenR"/>
            </a:pPr>
            <a:r>
              <a:rPr lang="en-US" sz="1600" dirty="0" smtClean="0">
                <a:solidFill>
                  <a:srgbClr val="00B0F0"/>
                </a:solidFill>
              </a:rPr>
              <a:t>TA </a:t>
            </a:r>
            <a:r>
              <a:rPr lang="en-US" sz="1600" dirty="0" smtClean="0">
                <a:solidFill>
                  <a:srgbClr val="00B0F0"/>
                </a:solidFill>
              </a:rPr>
              <a:t>Delivery </a:t>
            </a:r>
            <a:r>
              <a:rPr lang="en-US" sz="1600" dirty="0" smtClean="0">
                <a:solidFill>
                  <a:srgbClr val="002060"/>
                </a:solidFill>
              </a:rPr>
              <a:t>– to test approaches that build trust, foster transparency and motivation for the TA </a:t>
            </a:r>
            <a:r>
              <a:rPr lang="en-US" sz="1600" dirty="0" smtClean="0">
                <a:solidFill>
                  <a:srgbClr val="002060"/>
                </a:solidFill>
              </a:rPr>
              <a:t>interventions</a:t>
            </a:r>
          </a:p>
          <a:p>
            <a:pPr marL="342900" indent="-342900">
              <a:buAutoNum type="arabicParenR"/>
            </a:pPr>
            <a:endParaRPr lang="en-US" sz="1600" dirty="0" smtClean="0">
              <a:solidFill>
                <a:srgbClr val="00B0F0"/>
              </a:solidFill>
            </a:endParaRPr>
          </a:p>
          <a:p>
            <a:pPr marL="342900" indent="-342900">
              <a:buAutoNum type="arabicParenR"/>
            </a:pPr>
            <a:r>
              <a:rPr lang="en-US" sz="1600" dirty="0" smtClean="0">
                <a:solidFill>
                  <a:srgbClr val="00B0F0"/>
                </a:solidFill>
              </a:rPr>
              <a:t>Matchmaking </a:t>
            </a:r>
            <a:r>
              <a:rPr lang="en-US" sz="1600" dirty="0" smtClean="0">
                <a:solidFill>
                  <a:srgbClr val="002060"/>
                </a:solidFill>
              </a:rPr>
              <a:t>– to explore how to accelerate access to finance outcomes. 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7150" y="4109766"/>
            <a:ext cx="2810568" cy="21236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 smtClean="0"/>
          </a:p>
          <a:p>
            <a:r>
              <a:rPr lang="en-US" sz="1600" b="1" dirty="0" smtClean="0"/>
              <a:t>Constraints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Information asymmetry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SME mindset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High cost to serve relative to SME size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875940" y="4109766"/>
            <a:ext cx="2807208" cy="21236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 smtClean="0"/>
          </a:p>
          <a:p>
            <a:r>
              <a:rPr lang="en-US" sz="1600" b="1" dirty="0" smtClean="0"/>
              <a:t>Enablers</a:t>
            </a:r>
          </a:p>
          <a:p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Technology*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Local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8754920" y="4109766"/>
            <a:ext cx="2807208" cy="212365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endParaRPr lang="en-US" sz="16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1600" b="1" dirty="0" smtClean="0">
                <a:solidFill>
                  <a:schemeClr val="bg1"/>
                </a:solidFill>
              </a:rPr>
              <a:t>Support from AMEA</a:t>
            </a:r>
          </a:p>
          <a:p>
            <a:pPr algn="just"/>
            <a:endParaRPr lang="en-US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Learning network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BDS market </a:t>
            </a:r>
            <a:r>
              <a:rPr lang="en-US" sz="1400" dirty="0" smtClean="0">
                <a:solidFill>
                  <a:schemeClr val="bg1"/>
                </a:solidFill>
              </a:rPr>
              <a:t>intelligence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2F881CD-F0F0-4C4F-9A31-019583D4F0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006" y="767632"/>
            <a:ext cx="10515600" cy="311032"/>
          </a:xfrm>
          <a:prstGeom prst="rect">
            <a:avLst/>
          </a:prstGeom>
        </p:spPr>
        <p:txBody>
          <a:bodyPr/>
          <a:lstStyle/>
          <a:p>
            <a:r>
              <a:rPr lang="en-US" sz="1600" b="0" dirty="0" err="1"/>
              <a:t>Aceli</a:t>
            </a:r>
            <a:r>
              <a:rPr lang="en-US" sz="1600" b="0" dirty="0"/>
              <a:t> will rely on partners and explore innovative incentive models to achieve scale </a:t>
            </a:r>
          </a:p>
        </p:txBody>
      </p:sp>
    </p:spTree>
    <p:extLst>
      <p:ext uri="{BB962C8B-B14F-4D97-AF65-F5344CB8AC3E}">
        <p14:creationId xmlns:p14="http://schemas.microsoft.com/office/powerpoint/2010/main" val="14255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1B94C-3B13-6F4D-A5BE-188760930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6700" y="2641022"/>
            <a:ext cx="5715000" cy="787978"/>
          </a:xfrm>
        </p:spPr>
        <p:txBody>
          <a:bodyPr/>
          <a:lstStyle/>
          <a:p>
            <a:r>
              <a:rPr lang="en-US" dirty="0"/>
              <a:t>For more information, contact: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rmidikira@aceliafrica.org</a:t>
            </a:r>
          </a:p>
        </p:txBody>
      </p:sp>
    </p:spTree>
    <p:extLst>
      <p:ext uri="{BB962C8B-B14F-4D97-AF65-F5344CB8AC3E}">
        <p14:creationId xmlns:p14="http://schemas.microsoft.com/office/powerpoint/2010/main" val="245571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Slides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s_Light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screen_and_printed_internal" id="{1AC4660F-687F-42AC-BE39-240F139CF6B5}" vid="{4FDCB38A-9656-492F-8B5D-590E46CF47DE}"/>
    </a:ext>
  </a:extLst>
</a:theme>
</file>

<file path=ppt/theme/theme3.xml><?xml version="1.0" encoding="utf-8"?>
<a:theme xmlns:a="http://schemas.openxmlformats.org/drawingml/2006/main" name="Content Slides_DB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s_Green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Appendix Slides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tent Slides_Light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screen_and_printed_internal" id="{1AC4660F-687F-42AC-BE39-240F139CF6B5}" vid="{4FDCB38A-9656-492F-8B5D-590E46CF47DE}"/>
    </a:ext>
  </a:extLst>
</a:theme>
</file>

<file path=ppt/theme/theme7.xml><?xml version="1.0" encoding="utf-8"?>
<a:theme xmlns:a="http://schemas.openxmlformats.org/drawingml/2006/main" name="1_Content Slides_DB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Content Slides_Light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screen_and_printed_internal" id="{1AC4660F-687F-42AC-BE39-240F139CF6B5}" vid="{4FDCB38A-9656-492F-8B5D-590E46CF47DE}"/>
    </a:ext>
  </a:extLst>
</a:theme>
</file>

<file path=ppt/theme/theme9.xml><?xml version="1.0" encoding="utf-8"?>
<a:theme xmlns:a="http://schemas.openxmlformats.org/drawingml/2006/main" name="2_Content Slides_DB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s_Light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screen_and_printed_internal" id="{1AC4660F-687F-42AC-BE39-240F139CF6B5}" vid="{4FDCB38A-9656-492F-8B5D-590E46CF47DE}"/>
    </a:ext>
  </a:extLst>
</a:theme>
</file>

<file path=ppt/theme/theme11.xml><?xml version="1.0" encoding="utf-8"?>
<a:theme xmlns:a="http://schemas.openxmlformats.org/drawingml/2006/main" name="3_Content Slides_DB">
  <a:themeElements>
    <a:clrScheme name="Custom 2">
      <a:dk1>
        <a:srgbClr val="000033"/>
      </a:dk1>
      <a:lt1>
        <a:srgbClr val="FFFFFF"/>
      </a:lt1>
      <a:dk2>
        <a:srgbClr val="101113"/>
      </a:dk2>
      <a:lt2>
        <a:srgbClr val="F3F3F3"/>
      </a:lt2>
      <a:accent1>
        <a:srgbClr val="FDB515"/>
      </a:accent1>
      <a:accent2>
        <a:srgbClr val="00B5D1"/>
      </a:accent2>
      <a:accent3>
        <a:srgbClr val="00853E"/>
      </a:accent3>
      <a:accent4>
        <a:srgbClr val="273691"/>
      </a:accent4>
      <a:accent5>
        <a:srgbClr val="080537"/>
      </a:accent5>
      <a:accent6>
        <a:srgbClr val="F3F3F3"/>
      </a:accent6>
      <a:hlink>
        <a:srgbClr val="273691"/>
      </a:hlink>
      <a:folHlink>
        <a:srgbClr val="61B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Aceli Theme</Template>
  <TotalTime>26492</TotalTime>
  <Words>547</Words>
  <Application>Microsoft Office PowerPoint</Application>
  <PresentationFormat>Widescreen</PresentationFormat>
  <Paragraphs>115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10</vt:i4>
      </vt:variant>
    </vt:vector>
  </HeadingPairs>
  <TitlesOfParts>
    <vt:vector size="28" baseType="lpstr">
      <vt:lpstr>Arial</vt:lpstr>
      <vt:lpstr>Arial Black</vt:lpstr>
      <vt:lpstr>Calibri</vt:lpstr>
      <vt:lpstr>Mangal</vt:lpstr>
      <vt:lpstr>Open Sans</vt:lpstr>
      <vt:lpstr>Open Sans Semibold</vt:lpstr>
      <vt:lpstr>TT Hoves</vt:lpstr>
      <vt:lpstr>Cover Slides</vt:lpstr>
      <vt:lpstr>Content Slides_Light</vt:lpstr>
      <vt:lpstr>Content Slides_DB</vt:lpstr>
      <vt:lpstr>Content Slides_Green</vt:lpstr>
      <vt:lpstr>Appendix Slides</vt:lpstr>
      <vt:lpstr>1_Content Slides_Light</vt:lpstr>
      <vt:lpstr>1_Content Slides_DB</vt:lpstr>
      <vt:lpstr>2_Content Slides_Light</vt:lpstr>
      <vt:lpstr>2_Content Slides_DB</vt:lpstr>
      <vt:lpstr>3_Content Slides_Light</vt:lpstr>
      <vt:lpstr>3_Content Slides_DB</vt:lpstr>
      <vt:lpstr>PowerPoint Presentation</vt:lpstr>
      <vt:lpstr>PowerPoint Presentation</vt:lpstr>
      <vt:lpstr>Why does this gap exist? </vt:lpstr>
      <vt:lpstr>What is Aceli Africa? </vt:lpstr>
      <vt:lpstr>Demonstration model focused on East Africa </vt:lpstr>
      <vt:lpstr>TA Product Offering &amp; Partners</vt:lpstr>
      <vt:lpstr>Highlights </vt:lpstr>
      <vt:lpstr>Key lessons</vt:lpstr>
      <vt:lpstr>Strategies to scale, constraints and enablers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Richard Midikira</cp:lastModifiedBy>
  <cp:revision>686</cp:revision>
  <cp:lastPrinted>2016-10-31T20:57:24Z</cp:lastPrinted>
  <dcterms:created xsi:type="dcterms:W3CDTF">2016-03-12T20:29:55Z</dcterms:created>
  <dcterms:modified xsi:type="dcterms:W3CDTF">2023-06-19T18:28:37Z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